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57" r:id="rId3"/>
    <p:sldId id="375" r:id="rId4"/>
    <p:sldId id="386" r:id="rId5"/>
    <p:sldId id="387" r:id="rId6"/>
    <p:sldId id="388" r:id="rId7"/>
    <p:sldId id="367" r:id="rId8"/>
    <p:sldId id="389" r:id="rId9"/>
    <p:sldId id="368" r:id="rId10"/>
    <p:sldId id="390" r:id="rId11"/>
    <p:sldId id="376" r:id="rId12"/>
    <p:sldId id="377" r:id="rId13"/>
    <p:sldId id="378" r:id="rId14"/>
    <p:sldId id="379" r:id="rId15"/>
    <p:sldId id="380" r:id="rId16"/>
    <p:sldId id="315" r:id="rId17"/>
    <p:sldId id="332" r:id="rId18"/>
    <p:sldId id="333" r:id="rId19"/>
    <p:sldId id="381" r:id="rId20"/>
    <p:sldId id="382" r:id="rId21"/>
    <p:sldId id="383" r:id="rId22"/>
    <p:sldId id="384" r:id="rId23"/>
    <p:sldId id="385" r:id="rId24"/>
    <p:sldId id="284" r:id="rId25"/>
    <p:sldId id="273" r:id="rId26"/>
    <p:sldId id="338" r:id="rId27"/>
    <p:sldId id="340" r:id="rId28"/>
    <p:sldId id="361" r:id="rId29"/>
    <p:sldId id="274" r:id="rId30"/>
    <p:sldId id="275" r:id="rId31"/>
    <p:sldId id="289" r:id="rId32"/>
    <p:sldId id="285"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5"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87150" autoAdjust="0"/>
  </p:normalViewPr>
  <p:slideViewPr>
    <p:cSldViewPr snapToGrid="0" snapToObjects="1">
      <p:cViewPr varScale="1">
        <p:scale>
          <a:sx n="50" d="100"/>
          <a:sy n="50" d="100"/>
        </p:scale>
        <p:origin x="184" y="1536"/>
      </p:cViewPr>
      <p:guideLst>
        <p:guide orient="horz" pos="2160"/>
        <p:guide pos="3840"/>
      </p:guideLst>
    </p:cSldViewPr>
  </p:slideViewPr>
  <p:notesTextViewPr>
    <p:cViewPr>
      <p:scale>
        <a:sx n="125" d="100"/>
        <a:sy n="125"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7/19/22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النص الكتابي: </a:t>
            </a:r>
            <a:r>
              <a:rPr lang="ar-LB" sz="1800" b="0" i="0" u="none" strike="noStrike" baseline="30000" dirty="0">
                <a:solidFill>
                  <a:srgbClr val="24408E"/>
                </a:solidFill>
                <a:latin typeface="Arial" panose="020B0604020202020204" pitchFamily="34" charset="0"/>
              </a:rPr>
              <a:t>متى ٢: ١ – ١٢</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الفكرة الرئيسية: </a:t>
            </a:r>
            <a:r>
              <a:rPr lang="ar-LB" sz="1800" b="0" i="0" u="none" strike="noStrike" baseline="30000" dirty="0">
                <a:solidFill>
                  <a:srgbClr val="24408E"/>
                </a:solidFill>
                <a:latin typeface="Arial" panose="020B0604020202020204" pitchFamily="34" charset="0"/>
              </a:rPr>
              <a:t>أن يدرك الولد أن يسوع هو الملك الذي يجب أن يملك على حياته، و أن يرغب في تقديم كل ما لديه للمسيح، من خلال إكتشاف مواهبه وتقديمها لمجد المسيح.</a:t>
            </a:r>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عند تجسّد يسوع ونزوله إلى أرضنا، مولوداً في مذود صغير، جاء الرعاة والمجوس لرؤيته. والمجوس هم الأشخاص الذين يدرسون علم الفلك، أي علم النّجوم والكواكب، وقد أتوا من مكان بعيد جداً. </a:t>
            </a:r>
          </a:p>
          <a:p>
            <a:pPr algn="r"/>
            <a:endParaRPr lang="ar-LB" dirty="0"/>
          </a:p>
          <a:p>
            <a:pPr algn="r"/>
            <a:r>
              <a:rPr lang="ar-LB" dirty="0"/>
              <a:t>في أحد الأيّام، رأى المجوس نجمًا مميّزًا في السّماء،فعلموا أنّه علامةً تشير إلى أنّ هناك ملكًا قد وُلِد. فقرّروا أن يذهبوا ليسخدوا له.وساروا وراء هذا النجم حتى وقف فوق أورشليم.</a:t>
            </a:r>
          </a:p>
          <a:p>
            <a:pPr algn="r"/>
            <a:endParaRPr lang="ar-LB" dirty="0"/>
          </a:p>
          <a:p>
            <a:pPr algn="r"/>
            <a:endParaRPr lang="ar-LB" dirty="0"/>
          </a:p>
          <a:p>
            <a:pPr algn="r"/>
            <a:endParaRPr lang="ar-LB" dirty="0"/>
          </a:p>
          <a:p>
            <a:pPr algn="r"/>
            <a:endParaRPr lang="ar-LB" dirty="0"/>
          </a:p>
          <a:p>
            <a:pPr algn="r"/>
            <a:endParaRPr lang="ar-LB" dirty="0"/>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4114654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الملك هيرودوس</a:t>
            </a:r>
          </a:p>
          <a:p>
            <a:pPr algn="r"/>
            <a:r>
              <a:rPr lang="ar-LB" dirty="0"/>
              <a:t>عند وصولهم أورشليم، قاموا بزيارة الملك هيرودس، ليسألوه عن مكان وجوده هذا المولود. اضطرب الملك، وخاف كثيرًا من أن يأجذ هذا المولود مكانه، لأنّه كان هو الحاكم آنذاك.</a:t>
            </a:r>
          </a:p>
          <a:p>
            <a:pPr algn="r"/>
            <a:r>
              <a:rPr lang="ar-LB" dirty="0"/>
              <a:t>حينئذٍ قام بجمع رؤساء الكهنة والكتبة ليسألهمعن مكان ولادة المسيح، لأنّه كان يعلم أنّ الشعب كان ينتظر مجيء الملك العظيم، الذي يُدعى المسيّا،  الذي سيخلّصهم كما جاء في النّبوّات. فقالوا له إنّ المسيح سيولد في بيت لحم بحسب هذه النبوّات.</a:t>
            </a:r>
          </a:p>
          <a:p>
            <a:pPr algn="r"/>
            <a:endParaRPr lang="ar-LB" dirty="0"/>
          </a:p>
          <a:p>
            <a:pPr algn="r"/>
            <a:r>
              <a:rPr lang="ar-LB" b="1" dirty="0"/>
              <a:t>ظهور النَّجم</a:t>
            </a:r>
          </a:p>
          <a:p>
            <a:pPr algn="r"/>
            <a:r>
              <a:rPr lang="ar-LB" dirty="0"/>
              <a:t>سار النّجم المميّز أمام المجوسمنذ البداية ليدلّهم عن مكان ولادة يسوع، وفجأة توقَّف فوق مكان وجوده. وهكذا رأوا الصّبي، وسجدوا له، وفرحوا فرحاً عظيماً وقدّموا له الهدايا، ذهبًا ولبانًا ومرًّا. وقد ظهر لهم ملاك الرّب في طريق العودة، ليخبرهم ألاّ يعودوا إلى الملك هيرودس ويخبروه بمكان الصّبي.</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3797346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النهاية</a:t>
            </a:r>
          </a:p>
          <a:p>
            <a:pPr algn="r"/>
            <a:r>
              <a:rPr lang="ar-LB" dirty="0"/>
              <a:t>رفض هيرودس أن يكون يسوع ملكًا وأراد قتله، ماذا عنك أنت؟ موقف من تؤيّد وتختار أن تكون؟ فإما أن تؤيّد الملك هيرودس وترفض أن يكون يسوع ملكاً على حياتك، أو تؤيّد موقف المجوس  وتقبل يسوع ملكاً وسيداً على حياتك وتقدّم له كل ما تملكه من وقت ومواهب فتقضي وقتاً معه في الصلاة وقراءة الكلمة أي الكتاب المقدس. ماذا تختار أن تكون؟  دعونا نحني رؤوسنا للصلاة.</a:t>
            </a:r>
          </a:p>
          <a:p>
            <a:pPr algn="r"/>
            <a:endParaRPr lang="ar-LB" dirty="0"/>
          </a:p>
          <a:p>
            <a:pPr algn="r"/>
            <a:endParaRPr lang="ar-LB" dirty="0"/>
          </a:p>
          <a:p>
            <a:pPr algn="r"/>
            <a:r>
              <a:rPr lang="ar-LB" dirty="0"/>
              <a:t>إذا كنت ترغب أن يَمْلُك يسوع على حياتك صلِّ هذه الصلاة.</a:t>
            </a:r>
          </a:p>
          <a:p>
            <a:pPr algn="r"/>
            <a:endParaRPr lang="ar-LB" dirty="0"/>
          </a:p>
          <a:p>
            <a:pPr algn="r"/>
            <a:r>
              <a:rPr lang="ar-LB" dirty="0"/>
              <a:t> “يا يسوع أشكرك من أجل محبتك، اشكركلأنّك تجسّدت من أجلي، أطلب إليك اليوم أن تدخل قلبي فتتغيّر حياتي، وإنّني أكرّس لك مواهبي ووقتي فأمضيه معك لأتقرّب منك فتتمجّد في حياتي وتملك عليها بإسم يسوع آمين”.</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999765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كرتون أحمر- كلمات الآية – شريط ذهبي.</a:t>
            </a:r>
          </a:p>
          <a:p>
            <a:pPr marL="0" algn="r" defTabSz="914400" rtl="1" eaLnBrk="1" latinLnBrk="0" hangingPunct="1"/>
            <a:r>
              <a:rPr lang="ar-LB" dirty="0"/>
              <a:t>١- إقطع الكرتون الأحمر على شكل دائري.</a:t>
            </a:r>
          </a:p>
          <a:p>
            <a:pPr marL="0" algn="r" defTabSz="914400" rtl="1" eaLnBrk="1" latinLnBrk="0" hangingPunct="1"/>
            <a:r>
              <a:rPr lang="ar-LB" dirty="0"/>
              <a:t>٢- الصق كلّ كلمة من كلمات الآية على دائرة.</a:t>
            </a:r>
          </a:p>
          <a:p>
            <a:pPr marL="0" algn="r" defTabSz="914400" rtl="1" eaLnBrk="1" latinLnBrk="0" hangingPunct="1"/>
            <a:r>
              <a:rPr lang="ar-LB" dirty="0"/>
              <a:t>٣- قم بثقب كلّ من الدوائر من الأعلى.</a:t>
            </a:r>
          </a:p>
          <a:p>
            <a:pPr marL="0" algn="r" defTabSz="914400" rtl="1" eaLnBrk="1" latinLnBrk="0" hangingPunct="1"/>
            <a:r>
              <a:rPr lang="ar-LB" dirty="0"/>
              <a:t>٤- مرّر الشريط الذهبي من خلال الثقوب.</a:t>
            </a:r>
          </a:p>
          <a:p>
            <a:pPr marL="0" algn="r" defTabSz="914400" rtl="1" eaLnBrk="1" latinLnBrk="0" hangingPunct="1"/>
            <a:r>
              <a:rPr lang="ar-LB" dirty="0"/>
              <a:t>٥- علِّق الآية أمام الأولاد.</a:t>
            </a:r>
          </a:p>
          <a:p>
            <a:pPr marL="0" algn="r" defTabSz="914400" rtl="1" eaLnBrk="1" latinLnBrk="0" hangingPunct="1"/>
            <a:endParaRPr lang="ar-LB" dirty="0"/>
          </a:p>
          <a:p>
            <a:pPr marL="0" algn="r" defTabSz="914400" rtl="1" eaLnBrk="1" latinLnBrk="0" hangingPunct="1"/>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تُخبرنا آية اليوم عن هذا المخلِّص الذي ولد ليُخلّص العالم.</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algn="r" defTabSz="914400" rtl="1" eaLnBrk="1" latinLnBrk="0" hangingPunct="1"/>
            <a:endParaRPr lang="ar-LB" dirty="0"/>
          </a:p>
          <a:p>
            <a:pPr marL="0" algn="r" defTabSz="914400" rtl="1" eaLnBrk="1" latinLnBrk="0" hangingPunct="1"/>
            <a:r>
              <a:rPr lang="ar-LB" b="1" dirty="0"/>
              <a:t>اشرح وطبِّق </a:t>
            </a:r>
          </a:p>
          <a:p>
            <a:pPr marL="0" algn="r" defTabSz="914400" rtl="1" eaLnBrk="1" latinLnBrk="0" hangingPunct="1"/>
            <a:r>
              <a:rPr lang="ar-LB" b="1" u="sng" dirty="0"/>
              <a:t>لأَنَّهُ يُولَدُ لَنَا وَلَدٌ وَنُعْطَى ابْنًا: </a:t>
            </a:r>
            <a:r>
              <a:rPr lang="ar-LB" dirty="0"/>
              <a:t>تنبّأ النّبي إشعياء منذ زمن بعيد بأنَّه سيولد مخلِّص من فتاة عذراء ويُدعى اسمه يسوع لأنَّه يخلِّص الشعب من الخطيَّة. وَتَكُونُ الرِّيَاسَةُ عَلَى كَتِفِهِ: أي إنّه سيملك على كلِّ العالم.</a:t>
            </a:r>
          </a:p>
          <a:p>
            <a:pPr marL="0" algn="r" defTabSz="914400" rtl="1" eaLnBrk="1" latinLnBrk="0" hangingPunct="1"/>
            <a:r>
              <a:rPr lang="ar-LB" b="1" u="sng" dirty="0"/>
              <a:t>وَيُدْعَى اسْمُهُ عَجِيبًا، مُشِيرًا، إلهًا قَدِيرًا: </a:t>
            </a:r>
            <a:r>
              <a:rPr lang="ar-LB" dirty="0"/>
              <a:t>هذه صفاته، إنّه عجيب ومشير، وإله لديه القدرة والسلطان على كلِّ شيء.</a:t>
            </a:r>
          </a:p>
          <a:p>
            <a:pPr marL="0" algn="r" defTabSz="914400" rtl="1" eaLnBrk="1" latinLnBrk="0" hangingPunct="1"/>
            <a:r>
              <a:rPr lang="ar-LB" b="1" u="sng" dirty="0"/>
              <a:t>أَبًا أَبَدِيًّا، رَئِيسَ السَّلاَمِ: </a:t>
            </a:r>
            <a:r>
              <a:rPr lang="ar-LB" dirty="0"/>
              <a:t>أبٌ يرعى شعبه ويهتم بهم، ويُحبهم، ويعطيهم السلام.</a:t>
            </a:r>
          </a:p>
          <a:p>
            <a:pPr marL="0" algn="r" defTabSz="914400" rtl="1" eaLnBrk="1" latinLnBrk="0" hangingPunct="1"/>
            <a:endParaRPr lang="ar-LB" dirty="0"/>
          </a:p>
          <a:p>
            <a:pPr marL="0" algn="r" defTabSz="914400" rtl="1" eaLnBrk="1" latinLnBrk="0" hangingPunct="1"/>
            <a:r>
              <a:rPr lang="ar-LB" dirty="0"/>
              <a:t>كرِّر الآية عدَّة مرّات مع الأولاد.</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كلمات الآية.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اطبع كلُّ كلمة من كلمات الآية على ورقة.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سلِّم كلمات الآية وأوراق أخرى فارغة لأحد الفريقين.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أطلب من الأولاد كتابة كلمات أخرى متفرِّقة على الأوراق الفارغة.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أطلب منهم وضع جميع الأوراق بشكل عشوائي على الأرض.</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الفريق الثاني ترتيب الآية بالتسلسل وقولها بصوت عالٍ.</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كرِّر اللعبة مع الفريق الثاني، واعطهم أوراق فارغة أخرى لكتابة ما شاؤوا عليها.</a:t>
            </a:r>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صحون كرتون، أقلام تلوين خشب، مقصّات، ريش أصفر اللون، كرتون أزرق وأصفر.</a:t>
            </a:r>
          </a:p>
          <a:p>
            <a:pPr marL="0" algn="r" defTabSz="914400" rtl="1" eaLnBrk="1" latinLnBrk="0" hangingPunct="1"/>
            <a:r>
              <a:rPr lang="ar-LB" dirty="0"/>
              <a:t>صورة ليسوع وهو طفل، لاصق.</a:t>
            </a:r>
          </a:p>
          <a:p>
            <a:pPr marL="0" algn="r" defTabSz="914400" rtl="1" eaLnBrk="1" latinLnBrk="0" hangingPunct="1"/>
            <a:endParaRPr lang="ar-LB" b="1" dirty="0"/>
          </a:p>
          <a:p>
            <a:pPr marL="0" algn="r" defTabSz="914400" rtl="1" eaLnBrk="1" latinLnBrk="0" hangingPunct="1"/>
            <a:r>
              <a:rPr lang="ar-LB" b="1" dirty="0"/>
              <a:t>شرح وتطبيق</a:t>
            </a:r>
          </a:p>
          <a:p>
            <a:pPr marL="171450" indent="-171450" algn="r" defTabSz="914400" rtl="1" eaLnBrk="1" latinLnBrk="0" hangingPunct="1">
              <a:buFont typeface="Arial" panose="020B0604020202020204" pitchFamily="34" charset="0"/>
              <a:buChar char="•"/>
            </a:pPr>
            <a:r>
              <a:rPr lang="ar-LB" dirty="0"/>
              <a:t>قم بقطع الصّحون الكرتون وأزِل الوسط.</a:t>
            </a:r>
          </a:p>
          <a:p>
            <a:pPr marL="171450" indent="-171450" algn="r" defTabSz="914400" rtl="1" eaLnBrk="1" latinLnBrk="0" hangingPunct="1">
              <a:buFont typeface="Arial" panose="020B0604020202020204" pitchFamily="34" charset="0"/>
              <a:buChar char="•"/>
            </a:pPr>
            <a:r>
              <a:rPr lang="ar-LB" dirty="0"/>
              <a:t>لوِّن حافَّة الصّحن المقطّع باللون البني.</a:t>
            </a:r>
            <a:endParaRPr lang="en-US" dirty="0"/>
          </a:p>
          <a:p>
            <a:pPr marL="171450" indent="-171450" algn="r" defTabSz="914400" rtl="1" eaLnBrk="1" latinLnBrk="0" hangingPunct="1">
              <a:buFont typeface="Arial" panose="020B0604020202020204" pitchFamily="34" charset="0"/>
              <a:buChar char="•"/>
            </a:pPr>
            <a:r>
              <a:rPr lang="ar-LB" dirty="0"/>
              <a:t>الصق الصحن على الكرتون الأزرق.</a:t>
            </a:r>
            <a:endParaRPr lang="en-US" dirty="0"/>
          </a:p>
          <a:p>
            <a:pPr marL="171450" indent="-171450" algn="r" defTabSz="914400" rtl="1" eaLnBrk="1" latinLnBrk="0" hangingPunct="1">
              <a:buFont typeface="Arial" panose="020B0604020202020204" pitchFamily="34" charset="0"/>
              <a:buChar char="•"/>
            </a:pPr>
            <a:r>
              <a:rPr lang="ar-LB" dirty="0"/>
              <a:t>الصق الريش الأصفر في ثلث الدائرة.</a:t>
            </a:r>
            <a:endParaRPr lang="en-US" dirty="0"/>
          </a:p>
          <a:p>
            <a:pPr marL="171450" indent="-171450" algn="r" defTabSz="914400" rtl="1" eaLnBrk="1" latinLnBrk="0" hangingPunct="1">
              <a:buFont typeface="Arial" panose="020B0604020202020204" pitchFamily="34" charset="0"/>
              <a:buChar char="•"/>
            </a:pPr>
            <a:r>
              <a:rPr lang="ar-LB" dirty="0"/>
              <a:t>لوِّن صورة يسوع واقطعها. </a:t>
            </a:r>
            <a:endParaRPr lang="en-US" dirty="0"/>
          </a:p>
          <a:p>
            <a:pPr marL="171450" indent="-171450" algn="r" defTabSz="914400" rtl="1" eaLnBrk="1" latinLnBrk="0" hangingPunct="1">
              <a:buFont typeface="Arial" panose="020B0604020202020204" pitchFamily="34" charset="0"/>
              <a:buChar char="•"/>
            </a:pPr>
            <a:r>
              <a:rPr lang="ar-LB" dirty="0"/>
              <a:t>الصق الصورة فوق الريش أو الورق الأصفر كأنَّ يسوع الطفل في المذود.</a:t>
            </a:r>
          </a:p>
          <a:p>
            <a:pPr marL="0" algn="r" defTabSz="914400" rtl="1" eaLnBrk="1" latinLnBrk="0" hangingPunct="1"/>
            <a:r>
              <a:rPr lang="ar-LB" dirty="0"/>
              <a:t>ارسم نجمة على كرتونة صفراء وضعها في الأعلى. ويمكن أن يكتب الأولاد على النجمة “يسوع </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 مرحبًا، أنا سعيد/ة أن أكون معكم اليوم. إنَّ هذا الشهر مميَّز جدًّا لأنّنا نحتفل بذكرى ميلاد يسوع وتجسُّده. اسأل الأولاد: من منكم يذكر ماذا كان درس أسبوع الماضي؟ (اسمع الإجابات). ها قد وصلنا اليوم إلى الجزء الأخير من قصَّة الميلاد، وسنتكلَّم عن المجوس، وماذا قدَّموه ليسوع. وما الذي يمكننا نحن أيضاً بدورنا، أن نقدِّمه له؟ برنامجنا اليوم متعدِّد. ولكن أوَّلاً دعونا نصلّي ونكرِّس هذا الوقت للرب.</a:t>
            </a:r>
          </a:p>
          <a:p>
            <a:pPr algn="r" rtl="1"/>
            <a:endParaRPr lang="ar-LB" sz="1200" dirty="0"/>
          </a:p>
          <a:p>
            <a:pPr algn="r" rtl="1"/>
            <a:r>
              <a:rPr lang="ar-LB" sz="1200" dirty="0"/>
              <a:t>اسأل الأولاد: من يرغب بالصّلاة؟ (شجِّع الأولاد على الصلاة).</a:t>
            </a:r>
          </a:p>
          <a:p>
            <a:pPr algn="r" rtl="1"/>
            <a:endParaRPr lang="ar-LB" sz="1200" dirty="0"/>
          </a:p>
          <a:p>
            <a:pPr algn="r" rtl="1"/>
            <a:r>
              <a:rPr lang="ar-LB" sz="1200" b="1" dirty="0"/>
              <a:t>“يا رب يسوع أشكرك على هذا النهار الجديد. أشكرك لأنَّك كنتَ معنا طيلة هذا الأسبوع وحميتنا. أطلب منك أن تبارك وقتنا هذا سويّاً، لكي نعرفك أكثر ونعرف مشيئتك في حياتنا. بإسم يسوع، آمين.”</a:t>
            </a:r>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أطلب من الأولاد الوقوف على شكل دائرة.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اشرح للأولاد أن اللعبة هي بأن يقوموا بالعدّ التنازلي من ٥ الى ١ وهم يرفعون أياديهم اليمنى إلى فوق، ثم مرّة أخرى وهم رافعين أياديهم اليسرى إلى فوق وليكرِّروا عمليَّة العدّ التنازلي، ولكن هذه المرّة وهم رافعين أرجلهم اليمنى، وثمّ اليسرى.</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ملاحظة: ممكن تكرار اللعبة وبطريقة أسرع في كل مرّة، بحسب الوقت المتاح.</a:t>
            </a:r>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1400291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dirty="0"/>
              <a:t>- ١ -</a:t>
            </a:r>
          </a:p>
          <a:p>
            <a:pPr marR="0" algn="ctr" rtl="1"/>
            <a:r>
              <a:rPr lang="ar-LB" dirty="0"/>
              <a:t>إجا عيد الميلاد                        رح تفرح كلّ البلاد</a:t>
            </a:r>
          </a:p>
          <a:p>
            <a:pPr marR="0" algn="ctr" rtl="1"/>
            <a:r>
              <a:rPr lang="ar-LB" dirty="0"/>
              <a:t>يسوع من السما                        إجا لكلّ الولاد</a:t>
            </a:r>
          </a:p>
          <a:p>
            <a:pPr marR="0" algn="ctr" rtl="1"/>
            <a:r>
              <a:rPr lang="ar-LB" dirty="0"/>
              <a:t>نحنا مبسوطين                         ودايماً فرحانين</a:t>
            </a:r>
          </a:p>
          <a:p>
            <a:pPr marR="0" algn="ctr" rtl="1"/>
            <a:r>
              <a:rPr lang="ar-LB" dirty="0"/>
              <a:t>منعيّد عيدك يا يسوع                   وحبّك متذكرين</a:t>
            </a:r>
          </a:p>
          <a:p>
            <a:pPr marR="0" algn="ctr" rtl="1"/>
            <a:endParaRPr lang="ar-LB" dirty="0"/>
          </a:p>
          <a:p>
            <a:pPr marR="0" algn="ctr" rtl="1"/>
            <a:r>
              <a:rPr lang="ar-LB" dirty="0"/>
              <a:t>- القرار -</a:t>
            </a:r>
          </a:p>
          <a:p>
            <a:pPr marR="0" algn="ctr" rtl="1"/>
            <a:r>
              <a:rPr lang="ar-LB" dirty="0"/>
              <a:t>دقوا جراس جراس العيد             هيدا عيد يسوع</a:t>
            </a:r>
          </a:p>
          <a:p>
            <a:pPr marR="0" algn="ctr" rtl="1"/>
            <a:r>
              <a:rPr lang="ar-LB" dirty="0"/>
              <a:t>إجا ليخلّص كلّ الناس                 ويمسح كلّ الدموع</a:t>
            </a:r>
          </a:p>
          <a:p>
            <a:pPr marR="0" algn="ctr" rtl="1"/>
            <a:r>
              <a:rPr lang="ar-LB" dirty="0"/>
              <a:t>    الزعل أو الحزن صار ممنوع</a:t>
            </a:r>
          </a:p>
          <a:p>
            <a:pPr marR="0" algn="ctr" rtl="1"/>
            <a:endParaRPr lang="ar-LB" dirty="0"/>
          </a:p>
          <a:p>
            <a:pPr marR="0" algn="ctr" rtl="1"/>
            <a:r>
              <a:rPr lang="ar-LB" dirty="0"/>
              <a:t>- ٢ -</a:t>
            </a:r>
          </a:p>
          <a:p>
            <a:pPr marR="0" algn="ctr" rtl="1"/>
            <a:r>
              <a:rPr lang="ar-LB" dirty="0"/>
              <a:t>أنا بهيدا العيد                         قلبي صار جديد</a:t>
            </a:r>
          </a:p>
          <a:p>
            <a:pPr marR="0" algn="ctr" rtl="1"/>
            <a:r>
              <a:rPr lang="ar-LB" dirty="0"/>
              <a:t>رح خبر كلّ الناس                  هالخبر السعيد</a:t>
            </a:r>
          </a:p>
          <a:p>
            <a:pPr marR="0" algn="ctr" rtl="1"/>
            <a:r>
              <a:rPr lang="ar-LB" dirty="0"/>
              <a:t>إجا يسوع ع الأرض                من زمان بعيد</a:t>
            </a:r>
          </a:p>
          <a:p>
            <a:pPr marR="0" algn="ctr" rtl="1"/>
            <a:r>
              <a:rPr lang="ar-LB" dirty="0"/>
              <a:t>حتّى يخلّصك (اسم الولد )          وتصير إنسان جديد</a:t>
            </a:r>
          </a:p>
          <a:p>
            <a:pPr marR="0" algn="ctr" rtl="1"/>
            <a:endParaRPr lang="ar-LB" dirty="0"/>
          </a:p>
          <a:p>
            <a:pPr marR="0" algn="ctr" rtl="1"/>
            <a:r>
              <a:rPr lang="ar-LB" dirty="0"/>
              <a:t> - ٣ -</a:t>
            </a:r>
          </a:p>
          <a:p>
            <a:pPr marR="0" algn="ctr" rtl="1"/>
            <a:r>
              <a:rPr lang="ar-LB" dirty="0"/>
              <a:t>أنا بهيدا العيد                        رح أعمل شي جديد</a:t>
            </a:r>
          </a:p>
          <a:p>
            <a:pPr marR="0" algn="ctr" rtl="1"/>
            <a:r>
              <a:rPr lang="ar-LB" dirty="0"/>
              <a:t>رح عيش متل يسوع                وغني هالنشيد</a:t>
            </a:r>
          </a:p>
          <a:p>
            <a:pPr marR="0" algn="ctr" rtl="1"/>
            <a:r>
              <a:rPr lang="ar-LB" dirty="0"/>
              <a:t>إجا يسوع عَ الأرض من زمان بعيد حتّى يشيل كلّ</a:t>
            </a:r>
          </a:p>
          <a:p>
            <a:pPr marR="0" algn="ctr" rtl="1"/>
            <a:r>
              <a:rPr lang="ar-LB" dirty="0"/>
              <a:t>الحزن ويخلي الفرحة تزيد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1992319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sz="1200" b="0" i="0" u="none" strike="noStrike" baseline="30000" dirty="0">
                <a:solidFill>
                  <a:srgbClr val="24408E"/>
                </a:solidFill>
                <a:latin typeface="Arial" panose="020B0604020202020204" pitchFamily="34" charset="0"/>
              </a:rPr>
              <a:t>يلّا يلّا يا أولاد       	               سمعوني بوضوح</a:t>
            </a:r>
          </a:p>
          <a:p>
            <a:pPr marR="0" algn="ctr" rtl="1"/>
            <a:r>
              <a:rPr lang="ar-LB" sz="1200" b="0" i="0" u="none" strike="noStrike" baseline="30000" dirty="0">
                <a:solidFill>
                  <a:srgbClr val="24408E"/>
                </a:solidFill>
                <a:latin typeface="Arial" panose="020B0604020202020204" pitchFamily="34" charset="0"/>
              </a:rPr>
              <a:t>(هيدا أحلى عيد بالكون             لأنُّه عيد يسوع)×۲</a:t>
            </a:r>
          </a:p>
          <a:p>
            <a:pPr marR="0" algn="ctr" rtl="1"/>
            <a:r>
              <a:rPr lang="ar-LB" sz="1200" b="0" i="0" u="none" strike="noStrike" baseline="30000" dirty="0">
                <a:solidFill>
                  <a:srgbClr val="24408E"/>
                </a:solidFill>
                <a:latin typeface="Arial" panose="020B0604020202020204" pitchFamily="34" charset="0"/>
              </a:rPr>
              <a:t>إجوا المجوس لعند يسوع           من محل بعيد</a:t>
            </a:r>
          </a:p>
          <a:p>
            <a:pPr marR="0" algn="ctr" rtl="1"/>
            <a:r>
              <a:rPr lang="ar-LB" sz="1200" b="0" i="0" u="none" strike="noStrike" baseline="30000" dirty="0">
                <a:solidFill>
                  <a:srgbClr val="24408E"/>
                </a:solidFill>
                <a:latin typeface="Arial" panose="020B0604020202020204" pitchFamily="34" charset="0"/>
              </a:rPr>
              <a:t>لحتَّى يقدموا هدايا                  ويسجدوا بخشوع</a:t>
            </a:r>
          </a:p>
          <a:p>
            <a:pPr marR="0" algn="ctr" rtl="1"/>
            <a:endParaRPr lang="en-GB"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إجا ملايكة كتار كتير وظهروا للرعاة</a:t>
            </a:r>
          </a:p>
          <a:p>
            <a:pPr marR="0" algn="ctr" rtl="1"/>
            <a:endParaRPr lang="en-GB"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المجّد لله في الأعالي               وعلى الأرض السلام</a:t>
            </a:r>
          </a:p>
          <a:p>
            <a:pPr marR="0" algn="ctr" rtl="1"/>
            <a:r>
              <a:rPr lang="ar-LB" sz="1200" b="0" i="0" u="none" strike="noStrike" baseline="30000" dirty="0">
                <a:solidFill>
                  <a:srgbClr val="24408E"/>
                </a:solidFill>
                <a:latin typeface="Arial" panose="020B0604020202020204" pitchFamily="34" charset="0"/>
              </a:rPr>
              <a:t>يلّا كلّنا بصوت عالي              منقولُّه ليسوع</a:t>
            </a:r>
          </a:p>
          <a:p>
            <a:pPr marR="0" algn="ctr" rtl="1"/>
            <a:r>
              <a:rPr lang="ar-LB" sz="1200" b="0" i="0" u="none" strike="noStrike" baseline="30000" dirty="0">
                <a:solidFill>
                  <a:srgbClr val="24408E"/>
                </a:solidFill>
                <a:latin typeface="Arial" panose="020B0604020202020204" pitchFamily="34" charset="0"/>
              </a:rPr>
              <a:t>بدِّي حبَّك يا يسوع                 طول ما أنا موجود</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11</a:t>
            </a:fld>
            <a:endParaRPr lang="en-LB"/>
          </a:p>
        </p:txBody>
      </p:sp>
    </p:spTree>
    <p:extLst>
      <p:ext uri="{BB962C8B-B14F-4D97-AF65-F5344CB8AC3E}">
        <p14:creationId xmlns:p14="http://schemas.microsoft.com/office/powerpoint/2010/main" val="732467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dirty="0"/>
              <a:t>(مين هوِّ مَلِك السَّما مين هوِّ مَلِك الأرض</a:t>
            </a:r>
          </a:p>
          <a:p>
            <a:pPr marR="0" algn="ctr" rtl="1"/>
            <a:r>
              <a:rPr lang="ar-LB" dirty="0"/>
              <a:t>مين هوِّ مَلِك العالم كِلُّه هوِّ مَلِكِي</a:t>
            </a:r>
          </a:p>
          <a:p>
            <a:pPr marR="0" algn="ctr" rtl="1"/>
            <a:r>
              <a:rPr lang="ar-LB" dirty="0"/>
              <a:t>ي س و ع …... يسوع</a:t>
            </a:r>
          </a:p>
          <a:p>
            <a:pPr marR="0" algn="ctr" rtl="1"/>
            <a:r>
              <a:rPr lang="ar-LB" dirty="0"/>
              <a:t>هوِّ مَلِك الملوك</a:t>
            </a:r>
          </a:p>
          <a:p>
            <a:pPr marR="0" algn="ctr" rtl="1"/>
            <a:r>
              <a:rPr lang="ar-LB" dirty="0"/>
              <a:t>هوِّ مَلِك العالم كِلُّه هوِّ مَلِكِي)٢</a:t>
            </a:r>
          </a:p>
          <a:p>
            <a:pPr marR="0" algn="ctr" rtl="1"/>
            <a:endParaRPr lang="ar-LB" dirty="0"/>
          </a:p>
          <a:p>
            <a:pPr marR="0" algn="ctr" rtl="1"/>
            <a:r>
              <a:rPr lang="ar-LB" dirty="0"/>
              <a:t>(يسوع مَلِك السَّما يسوع مَلِك الأرض</a:t>
            </a:r>
          </a:p>
          <a:p>
            <a:pPr marR="0" algn="ctr" rtl="1"/>
            <a:r>
              <a:rPr lang="ar-LB" dirty="0"/>
              <a:t>يسوع مَلِك العالم كِلُّه ويسوع مَلِكِي</a:t>
            </a:r>
          </a:p>
          <a:p>
            <a:pPr marR="0" algn="ctr" rtl="1"/>
            <a:r>
              <a:rPr lang="ar-LB" dirty="0"/>
              <a:t>ي س و ع …… يسوع</a:t>
            </a:r>
          </a:p>
          <a:p>
            <a:pPr marR="0" algn="ctr" rtl="1"/>
            <a:r>
              <a:rPr lang="ar-LB" dirty="0"/>
              <a:t>هوِّ مَلِك الملوك</a:t>
            </a:r>
          </a:p>
          <a:p>
            <a:pPr marR="0" algn="ctr" rtl="1"/>
            <a:r>
              <a:rPr lang="ar-LB" dirty="0"/>
              <a:t>يسوع مَلِك العالم كِلُّه ويسوع مَلِكِي)٢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16</a:t>
            </a:fld>
            <a:endParaRPr lang="en-LB"/>
          </a:p>
        </p:txBody>
      </p:sp>
    </p:spTree>
    <p:extLst>
      <p:ext uri="{BB962C8B-B14F-4D97-AF65-F5344CB8AC3E}">
        <p14:creationId xmlns:p14="http://schemas.microsoft.com/office/powerpoint/2010/main" val="3195405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حبَّك بيحيَّر</a:t>
            </a:r>
          </a:p>
          <a:p>
            <a:pPr algn="ctr"/>
            <a:r>
              <a:rPr lang="ar-LB" dirty="0"/>
              <a:t>جيت طفل صغيَّر</a:t>
            </a:r>
          </a:p>
          <a:p>
            <a:pPr algn="ctr"/>
            <a:r>
              <a:rPr lang="ar-LB" dirty="0"/>
              <a:t>أحضان بتشيلك</a:t>
            </a:r>
          </a:p>
          <a:p>
            <a:pPr algn="ctr"/>
            <a:r>
              <a:rPr lang="ar-LB" dirty="0"/>
              <a:t>وهدايا تجيلك...</a:t>
            </a:r>
          </a:p>
          <a:p>
            <a:pPr algn="ctr"/>
            <a:r>
              <a:rPr lang="ar-LB" dirty="0"/>
              <a:t>زينا</a:t>
            </a:r>
          </a:p>
          <a:p>
            <a:pPr algn="ctr"/>
            <a:r>
              <a:rPr lang="ar-LB" dirty="0"/>
              <a:t>تعال نظّف قلبي واسكن فيه</a:t>
            </a:r>
          </a:p>
          <a:p>
            <a:pPr algn="ctr"/>
            <a:r>
              <a:rPr lang="ar-LB" dirty="0"/>
              <a:t>ويكون ميلادك يارب فيه حبك</a:t>
            </a:r>
          </a:p>
          <a:p>
            <a:pPr algn="ctr"/>
            <a:r>
              <a:rPr lang="ar-LB" dirty="0"/>
              <a:t>حبَّك بيحيَّر</a:t>
            </a:r>
          </a:p>
          <a:p>
            <a:pPr algn="ctr"/>
            <a:r>
              <a:rPr lang="ar-LB" dirty="0"/>
              <a:t>جيت طفل صغير</a:t>
            </a:r>
          </a:p>
          <a:p>
            <a:pPr algn="ctr"/>
            <a:r>
              <a:rPr lang="ar-LB" dirty="0"/>
              <a:t>أحضان بتشيلك</a:t>
            </a:r>
          </a:p>
          <a:p>
            <a:pPr algn="ctr"/>
            <a:r>
              <a:rPr lang="ar-LB" dirty="0"/>
              <a:t>وهدايا تجيلك...</a:t>
            </a:r>
          </a:p>
          <a:p>
            <a:pPr algn="ctr"/>
            <a:r>
              <a:rPr lang="ar-LB" dirty="0"/>
              <a:t>زينا</a:t>
            </a:r>
          </a:p>
          <a:p>
            <a:pPr algn="ctr"/>
            <a:r>
              <a:rPr lang="ar-LB" dirty="0"/>
              <a:t>تعال نظف قلبى واسكن فيه</a:t>
            </a:r>
          </a:p>
          <a:p>
            <a:pPr algn="ctr"/>
            <a:r>
              <a:rPr lang="ar-LB" dirty="0"/>
              <a:t>ويكون ميلادك يارب فيه حبك</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19</a:t>
            </a:fld>
            <a:endParaRPr lang="en-LB"/>
          </a:p>
        </p:txBody>
      </p:sp>
    </p:spTree>
    <p:extLst>
      <p:ext uri="{BB962C8B-B14F-4D97-AF65-F5344CB8AC3E}">
        <p14:creationId xmlns:p14="http://schemas.microsoft.com/office/powerpoint/2010/main" val="3526312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المواد المطلوبة: </a:t>
            </a:r>
            <a:r>
              <a:rPr lang="ar-LB" dirty="0"/>
              <a:t>صحن متوسِّط الحجم، حلوى متعدِّدة الأصناف.</a:t>
            </a:r>
          </a:p>
          <a:p>
            <a:pPr algn="r"/>
            <a:endParaRPr lang="ar-LB" dirty="0"/>
          </a:p>
          <a:p>
            <a:pPr algn="r"/>
            <a:r>
              <a:rPr lang="ar-LB" b="1" dirty="0"/>
              <a:t>شرح وطبِّق</a:t>
            </a:r>
          </a:p>
          <a:p>
            <a:pPr algn="r"/>
            <a:r>
              <a:rPr lang="ar-LB" dirty="0"/>
              <a:t>- ضع الحلوى في الصحن، ثمَّ قدِّمها للأولاد: “انظروا لدينا بعض الحلوى اللذيذة هنا.”</a:t>
            </a:r>
          </a:p>
          <a:p>
            <a:pPr algn="r"/>
            <a:r>
              <a:rPr lang="ar-LB" dirty="0"/>
              <a:t>- اختر ولدًا من الأولاد واعطه ليتذوَّق نصف قطعةٍ من كلِّ نوع من أنواع الحلوى.</a:t>
            </a:r>
          </a:p>
          <a:p>
            <a:pPr algn="r"/>
            <a:r>
              <a:rPr lang="ar-LB" dirty="0"/>
              <a:t>- اسأل الأولاد، إلى من برأيكم سأعطي نصف الحلوى المتبقية؟ (اسمع الإجابات).</a:t>
            </a:r>
          </a:p>
          <a:p>
            <a:pPr algn="r"/>
            <a:endParaRPr lang="ar-LB" b="1" dirty="0"/>
          </a:p>
          <a:p>
            <a:pPr algn="r"/>
            <a:r>
              <a:rPr lang="ar-LB" b="1" dirty="0"/>
              <a:t>فلنتخيَّل معًا هذا الأمر،</a:t>
            </a:r>
          </a:p>
          <a:p>
            <a:pPr algn="r"/>
            <a:r>
              <a:rPr lang="ar-LB" dirty="0"/>
              <a:t>اتَّصلت مديرة مدرسة الأحد بوالديكم وطلبت موعدًا لزيارتكم. وما إن عرفت والدتكم بهذه الزيارة، حتى بدأت بتحضير الطعام، والحلوى اللذيذة، والمرطبات، وغيرها...  </a:t>
            </a:r>
          </a:p>
          <a:p>
            <a:pPr algn="r"/>
            <a:r>
              <a:rPr lang="ar-LB" dirty="0"/>
              <a:t>وبعد طول انتظار، شعرت بالجوع الشديد، فبدأت بتناول الطعام قبل وصول المديرة، فأكلت نصف ما أعدّتهّ. وعند وصولها، وضعت ربّة المنزل أمامها ما تبقّى من الطعام ولم تستطع أن تشاركها لأنّها شعرت بالتخمة. </a:t>
            </a:r>
          </a:p>
          <a:p>
            <a:pPr algn="r"/>
            <a:r>
              <a:rPr lang="ar-LB" dirty="0"/>
              <a:t>برأيك، ماذا سيكون موقف المديرة آنذاك؟ (اسمع الإجابات).</a:t>
            </a:r>
          </a:p>
          <a:p>
            <a:pPr algn="r"/>
            <a:endParaRPr lang="ar-LB" dirty="0"/>
          </a:p>
          <a:p>
            <a:pPr algn="r"/>
            <a:endParaRPr lang="ar-LB" dirty="0"/>
          </a:p>
          <a:p>
            <a:pPr algn="r"/>
            <a:r>
              <a:rPr lang="ar-LB" dirty="0"/>
              <a:t>ماذا عنك أنت؟! خاصةً عندما تقدّم لله جزءاً من مواهبنا ومن أشياء أخرى قد وهبنا إيّاها؟ تمامًا كما فعلتُ معكم بالحلوى، وكما حصلَ مع مديرة مدرسة الأحد. فإذا كان يسوع فعلاً هو الملك على حياتنا، فإنّه ينبغي إذاً أن نقدّم له أفضل من كلّ ما وهبنا إيّاه، كالوقت والمواهب. ومثالاً على هذه المواهب، الصّوت الجميل الذي يمكننا أن نستخدمه في التّرنيم، والعزف على آلة موسيقيّة، مساعدة الآخرين، الرّسم والكتلبة... كلّها مواهب توجّد اسم المسيح. </a:t>
            </a:r>
          </a:p>
          <a:p>
            <a:pPr algn="r"/>
            <a:endParaRPr lang="ar-LB" dirty="0"/>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35313542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النص الكتابي: </a:t>
            </a:r>
            <a:r>
              <a:rPr lang="ar-LB" dirty="0"/>
              <a:t>متى ٢: ١ – ١٢</a:t>
            </a:r>
            <a:endParaRPr lang="ar-LB" sz="1800" b="0" i="0" u="none" strike="noStrike" baseline="30000" dirty="0">
              <a:solidFill>
                <a:srgbClr val="24408E"/>
              </a:solidFill>
              <a:latin typeface="Arial" panose="020B0604020202020204" pitchFamily="34" charset="0"/>
            </a:endParaRPr>
          </a:p>
          <a:p>
            <a:pPr marL="0" algn="r" defTabSz="914400" rtl="1" eaLnBrk="1" latinLnBrk="0" hangingPunct="1"/>
            <a:endParaRPr lang="ar-LB" dirty="0"/>
          </a:p>
          <a:p>
            <a:pPr marL="0" algn="r" defTabSz="914400" rtl="1" eaLnBrk="1" latinLnBrk="0" hangingPunct="1"/>
            <a:endParaRPr lang="ar-LB" b="1"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1179186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4.mp3"/><Relationship Id="rId1" Type="http://schemas.openxmlformats.org/officeDocument/2006/relationships/audio" Target="NULL" TargetMode="Externa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jp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9982AC-3F51-3E4A-7F76-004DE89A0131}"/>
              </a:ext>
            </a:extLst>
          </p:cNvPr>
          <p:cNvSpPr/>
          <p:nvPr/>
        </p:nvSpPr>
        <p:spPr>
          <a:xfrm>
            <a:off x="1513428" y="3127372"/>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١٧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44527EBC-E6CF-1CED-E399-15A354F04E31}"/>
              </a:ext>
            </a:extLst>
          </p:cNvPr>
          <p:cNvSpPr/>
          <p:nvPr/>
        </p:nvSpPr>
        <p:spPr>
          <a:xfrm>
            <a:off x="1317060" y="4157469"/>
            <a:ext cx="3560590"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المجوس</a:t>
            </a:r>
            <a:endParaRPr lang="en-US" sz="96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5D6A3B1E-9851-6F73-4EE4-70F9F9D47EB8}"/>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E2B1635E-3A8E-6F94-79A9-44EB06B9F5AC}"/>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0759CDB-9EDA-714B-D481-64F61653FAD6}"/>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999BAFC-01F3-A880-E679-AB82128D4F15}"/>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93B2629-F2D3-6EA4-9648-19829CDC49DF}"/>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DE70A6F-4B2B-779F-B570-20A4E5E66EDD}"/>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3533A235-61E1-54D0-B905-A399B4B9F147}"/>
              </a:ext>
            </a:extLst>
          </p:cNvPr>
          <p:cNvPicPr>
            <a:picLocks noChangeAspect="1"/>
          </p:cNvPicPr>
          <p:nvPr/>
        </p:nvPicPr>
        <p:blipFill rotWithShape="1">
          <a:blip r:embed="rId3">
            <a:extLst>
              <a:ext uri="{28A0092B-C50C-407E-A947-70E740481C1C}">
                <a14:useLocalDpi xmlns:a14="http://schemas.microsoft.com/office/drawing/2010/main"/>
              </a:ext>
            </a:extLst>
          </a:blip>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83070" y="37360"/>
            <a:ext cx="10389139" cy="6086025"/>
          </a:xfrm>
          <a:prstGeom prst="rect">
            <a:avLst/>
          </a:prstGeom>
        </p:spPr>
        <p:txBody>
          <a:bodyPr wrap="square">
            <a:spAutoFit/>
          </a:bodyPr>
          <a:lstStyle/>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ويمسح كل الدموع</a:t>
            </a:r>
          </a:p>
          <a:p>
            <a:pPr algn="ctr" rtl="1">
              <a:lnSpc>
                <a:spcPct val="200000"/>
              </a:lnSpc>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endParaRPr lang="en-US" sz="5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الزعل صار ممنوع</a:t>
            </a:r>
          </a:p>
        </p:txBody>
      </p:sp>
    </p:spTree>
    <p:extLst>
      <p:ext uri="{BB962C8B-B14F-4D97-AF65-F5344CB8AC3E}">
        <p14:creationId xmlns:p14="http://schemas.microsoft.com/office/powerpoint/2010/main" val="3989145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59076" y="1280908"/>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dirty="0">
                <a:ln/>
                <a:solidFill>
                  <a:srgbClr val="7030A0"/>
                </a:solidFill>
                <a:latin typeface="Tahoma" panose="020B0604030504040204" pitchFamily="34" charset="0"/>
                <a:ea typeface="Tahoma" panose="020B0604030504040204" pitchFamily="34" charset="0"/>
              </a:rPr>
              <a:t>يلاّ يلاّ</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يلا يلا">
            <a:hlinkClick r:id="" action="ppaction://media"/>
            <a:extLst>
              <a:ext uri="{FF2B5EF4-FFF2-40B4-BE49-F238E27FC236}">
                <a16:creationId xmlns:a16="http://schemas.microsoft.com/office/drawing/2014/main" id="{6356425A-F5FB-4F6D-83B4-44BFBD593D5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31411" y="671308"/>
            <a:ext cx="609600" cy="609600"/>
          </a:xfrm>
          <a:prstGeom prst="rect">
            <a:avLst/>
          </a:prstGeom>
        </p:spPr>
      </p:pic>
    </p:spTree>
    <p:extLst>
      <p:ext uri="{BB962C8B-B14F-4D97-AF65-F5344CB8AC3E}">
        <p14:creationId xmlns:p14="http://schemas.microsoft.com/office/powerpoint/2010/main" val="12998825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1849692"/>
            <a:ext cx="10913701" cy="2460738"/>
          </a:xfrm>
          <a:prstGeom prst="rect">
            <a:avLst/>
          </a:prstGeom>
        </p:spPr>
        <p:txBody>
          <a:bodyPr wrap="square">
            <a:spAutoFit/>
          </a:bodyPr>
          <a:lstStyle/>
          <a:p>
            <a:pPr marL="0" marR="0" algn="ctr" rtl="1">
              <a:lnSpc>
                <a:spcPct val="150000"/>
              </a:lnSpc>
              <a:spcBef>
                <a:spcPts val="0"/>
              </a:spcBef>
              <a:spcAft>
                <a:spcPts val="240"/>
              </a:spcAft>
            </a:pPr>
            <a:r>
              <a:rPr lang="ar-LB"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يلا يلا يا اولاد سمعوني بوضوح</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هيدا احلى عيد بالكون لانه عيد يسوع)</a:t>
            </a:r>
            <a:r>
              <a:rPr lang="en-US" sz="5400" b="1" dirty="0">
                <a:solidFill>
                  <a:srgbClr val="273582"/>
                </a:solidFill>
                <a:effectLst/>
                <a:latin typeface="Times New Roman" panose="02020603050405020304" pitchFamily="18" charset="0"/>
                <a:ea typeface="Times New Roman" panose="02020603050405020304" pitchFamily="18" charset="0"/>
              </a:rPr>
              <a:t> ٢</a:t>
            </a:r>
          </a:p>
        </p:txBody>
      </p:sp>
    </p:spTree>
    <p:extLst>
      <p:ext uri="{BB962C8B-B14F-4D97-AF65-F5344CB8AC3E}">
        <p14:creationId xmlns:p14="http://schemas.microsoft.com/office/powerpoint/2010/main" val="15384855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1845113"/>
            <a:ext cx="10913701" cy="2457019"/>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إجوا المجوس لعند يسوع من محل بعيد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لحتى يقدموا هدايا ويسجدوا بخشوع </a:t>
            </a:r>
          </a:p>
        </p:txBody>
      </p:sp>
    </p:spTree>
    <p:extLst>
      <p:ext uri="{BB962C8B-B14F-4D97-AF65-F5344CB8AC3E}">
        <p14:creationId xmlns:p14="http://schemas.microsoft.com/office/powerpoint/2010/main" val="6926772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1853411"/>
            <a:ext cx="10913701" cy="2457019"/>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إيجا ملايكة كتار كتير وظهروا للرعاة </a:t>
            </a:r>
            <a:endParaRPr lang="ar-SA" sz="24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المجد لله في الاعالي وعلى الارض السلام</a:t>
            </a:r>
          </a:p>
        </p:txBody>
      </p:sp>
    </p:spTree>
    <p:extLst>
      <p:ext uri="{BB962C8B-B14F-4D97-AF65-F5344CB8AC3E}">
        <p14:creationId xmlns:p14="http://schemas.microsoft.com/office/powerpoint/2010/main" val="9218844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1616221"/>
            <a:ext cx="10913701" cy="2460738"/>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يلا كلنا بصوت عالي من منقوله ليسوع </a:t>
            </a:r>
          </a:p>
          <a:p>
            <a:pPr marL="0" marR="0" algn="ctr" rtl="1">
              <a:lnSpc>
                <a:spcPct val="150000"/>
              </a:lnSpc>
              <a:spcBef>
                <a:spcPts val="0"/>
              </a:spcBef>
              <a:spcAft>
                <a:spcPts val="240"/>
              </a:spcAft>
            </a:pPr>
            <a:r>
              <a:rPr lang="ar-LB"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بدي حبك يا يسوع طول ما انا موجود</a:t>
            </a:r>
            <a:r>
              <a:rPr lang="ar-LB" sz="5400" b="1" dirty="0">
                <a:solidFill>
                  <a:srgbClr val="273582"/>
                </a:solidFill>
                <a:effectLst/>
                <a:latin typeface="Times New Roman" panose="02020603050405020304" pitchFamily="18" charset="0"/>
                <a:ea typeface="Times New Roman" panose="02020603050405020304" pitchFamily="18" charset="0"/>
              </a:rPr>
              <a:t>)</a:t>
            </a:r>
            <a:r>
              <a:rPr lang="en-US" sz="5400" b="1" dirty="0">
                <a:solidFill>
                  <a:srgbClr val="273582"/>
                </a:solidFill>
                <a:effectLst/>
                <a:latin typeface="Times New Roman" panose="02020603050405020304" pitchFamily="18" charset="0"/>
                <a:ea typeface="Times New Roman" panose="02020603050405020304" pitchFamily="18" charset="0"/>
              </a:rPr>
              <a:t> ٢</a:t>
            </a:r>
            <a:endParaRPr lang="ar-SA" sz="5400" b="1" dirty="0">
              <a:solidFill>
                <a:srgbClr val="273582"/>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855667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112563"/>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ea typeface="Tahoma" panose="020B0604030504040204" pitchFamily="34" charset="0"/>
              </a:rPr>
              <a:t>مين هو ملك السما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Min houwe malik el sama">
            <a:hlinkClick r:id="" action="ppaction://media"/>
            <a:extLst>
              <a:ext uri="{FF2B5EF4-FFF2-40B4-BE49-F238E27FC236}">
                <a16:creationId xmlns:a16="http://schemas.microsoft.com/office/drawing/2014/main" id="{F2665ECE-872B-47EA-B264-3F951440CC9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20127" y="651753"/>
            <a:ext cx="666294" cy="666294"/>
          </a:xfrm>
          <a:prstGeom prst="rect">
            <a:avLst/>
          </a:prstGeom>
        </p:spPr>
      </p:pic>
    </p:spTree>
    <p:extLst>
      <p:ext uri="{BB962C8B-B14F-4D97-AF65-F5344CB8AC3E}">
        <p14:creationId xmlns:p14="http://schemas.microsoft.com/office/powerpoint/2010/main" val="3771888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1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491441"/>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(مين هو ملك السما مين هو ملك الارض</a:t>
            </a:r>
          </a:p>
          <a:p>
            <a:pPr algn="ctr" rtl="1">
              <a:lnSpc>
                <a:spcPct val="150000"/>
              </a:lnSpc>
            </a:pPr>
            <a:r>
              <a:rPr lang="ar-LB" sz="5000" b="1" i="0" dirty="0">
                <a:solidFill>
                  <a:srgbClr val="273582"/>
                </a:solidFill>
                <a:effectLst/>
                <a:latin typeface="Tahoma" panose="020B0604030504040204" pitchFamily="34" charset="0"/>
              </a:rPr>
              <a:t> مين هو ملك العالم كله هو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هو ملك العالم كله هو ملكي)٢</a:t>
            </a:r>
          </a:p>
        </p:txBody>
      </p:sp>
    </p:spTree>
    <p:extLst>
      <p:ext uri="{BB962C8B-B14F-4D97-AF65-F5344CB8AC3E}">
        <p14:creationId xmlns:p14="http://schemas.microsoft.com/office/powerpoint/2010/main" val="792659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371750"/>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(يسوع ملك السما يسوع ملك الارض</a:t>
            </a:r>
          </a:p>
          <a:p>
            <a:pPr algn="ctr" rtl="1">
              <a:lnSpc>
                <a:spcPct val="150000"/>
              </a:lnSpc>
            </a:pPr>
            <a:r>
              <a:rPr lang="ar-LB" sz="5000" b="1" i="0" dirty="0">
                <a:solidFill>
                  <a:srgbClr val="273582"/>
                </a:solidFill>
                <a:effectLst/>
                <a:latin typeface="Tahoma" panose="020B0604030504040204" pitchFamily="34" charset="0"/>
              </a:rPr>
              <a:t>  يسوع ملك العالم كله ويسوع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يسوع ملك العالم كله ويسوع ملكي)٢</a:t>
            </a:r>
          </a:p>
        </p:txBody>
      </p:sp>
    </p:spTree>
    <p:extLst>
      <p:ext uri="{BB962C8B-B14F-4D97-AF65-F5344CB8AC3E}">
        <p14:creationId xmlns:p14="http://schemas.microsoft.com/office/powerpoint/2010/main" val="1403112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75963"/>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rPr>
              <a:t>حبك بحير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7obak be7ayar">
            <a:hlinkClick r:id="" action="ppaction://media"/>
            <a:extLst>
              <a:ext uri="{FF2B5EF4-FFF2-40B4-BE49-F238E27FC236}">
                <a16:creationId xmlns:a16="http://schemas.microsoft.com/office/drawing/2014/main" id="{3D8DFE30-9312-45B3-B367-D76D1B5217F7}"/>
              </a:ext>
            </a:extLst>
          </p:cNvPr>
          <p:cNvPicPr>
            <a:picLocks noChangeAspect="1"/>
          </p:cNvPicPr>
          <p:nvPr>
            <a:audioFile r:link="rId1"/>
            <p:extLst>
              <p:ext uri="{DAA4B4D4-6D71-4841-9C94-3DE7FCFB9230}">
                <p14:media xmlns:p14="http://schemas.microsoft.com/office/powerpoint/2010/main" r:embed="rId2">
                  <p14:trim end="19146"/>
                </p14:media>
              </p:ext>
            </p:extLst>
          </p:nvPr>
        </p:nvPicPr>
        <p:blipFill>
          <a:blip r:embed="rId6"/>
          <a:stretch>
            <a:fillRect/>
          </a:stretch>
        </p:blipFill>
        <p:spPr>
          <a:xfrm>
            <a:off x="10685497" y="651853"/>
            <a:ext cx="609600" cy="609600"/>
          </a:xfrm>
          <a:prstGeom prst="rect">
            <a:avLst/>
          </a:prstGeom>
        </p:spPr>
      </p:pic>
    </p:spTree>
    <p:extLst>
      <p:ext uri="{BB962C8B-B14F-4D97-AF65-F5344CB8AC3E}">
        <p14:creationId xmlns:p14="http://schemas.microsoft.com/office/powerpoint/2010/main" val="34697010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59680" y="6551875"/>
            <a:ext cx="686727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435992" y="387211"/>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12" name="Picture 11">
            <a:extLst>
              <a:ext uri="{FF2B5EF4-FFF2-40B4-BE49-F238E27FC236}">
                <a16:creationId xmlns:a16="http://schemas.microsoft.com/office/drawing/2014/main" id="{74ED06AA-EB85-4745-8C62-E3BEC13F5FCE}"/>
              </a:ext>
            </a:extLst>
          </p:cNvPr>
          <p:cNvPicPr>
            <a:picLocks noChangeAspect="1"/>
          </p:cNvPicPr>
          <p:nvPr/>
        </p:nvPicPr>
        <p:blipFill>
          <a:blip r:embed="rId3"/>
          <a:stretch>
            <a:fillRect/>
          </a:stretch>
        </p:blipFill>
        <p:spPr>
          <a:xfrm>
            <a:off x="4162010" y="2033981"/>
            <a:ext cx="4048210" cy="4348238"/>
          </a:xfrm>
          <a:prstGeom prst="rect">
            <a:avLst/>
          </a:prstGeom>
        </p:spPr>
      </p:pic>
      <p:pic>
        <p:nvPicPr>
          <p:cNvPr id="2" name="Picture 1">
            <a:extLst>
              <a:ext uri="{FF2B5EF4-FFF2-40B4-BE49-F238E27FC236}">
                <a16:creationId xmlns:a16="http://schemas.microsoft.com/office/drawing/2014/main" id="{BB3B3945-4871-0D70-B935-9603B04C3E1E}"/>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339608"/>
            <a:ext cx="9159203" cy="6060826"/>
          </a:xfrm>
          <a:prstGeom prst="rect">
            <a:avLst/>
          </a:prstGeom>
        </p:spPr>
        <p:txBody>
          <a:bodyPr wrap="square">
            <a:spAutoFit/>
          </a:bodyPr>
          <a:lstStyle/>
          <a:p>
            <a:pPr algn="ctr" rtl="1">
              <a:lnSpc>
                <a:spcPct val="150000"/>
              </a:lnSpc>
            </a:pPr>
            <a:r>
              <a:rPr lang="en-US" sz="4400" i="0" dirty="0">
                <a:solidFill>
                  <a:srgbClr val="273582"/>
                </a:solidFill>
                <a:effectLst/>
                <a:latin typeface="Tahoma" panose="020B0604030504040204" pitchFamily="34" charset="0"/>
              </a:rPr>
              <a:t>)</a:t>
            </a:r>
            <a:r>
              <a:rPr lang="ar-LB" sz="4400" b="1" i="0" dirty="0">
                <a:solidFill>
                  <a:srgbClr val="273582"/>
                </a:solidFill>
                <a:effectLst/>
                <a:latin typeface="Tahoma" panose="020B0604030504040204" pitchFamily="34" charset="0"/>
              </a:rPr>
              <a:t>حبك بيحير</a:t>
            </a:r>
            <a:br>
              <a:rPr lang="ar-LB" sz="4400" b="1" dirty="0">
                <a:solidFill>
                  <a:srgbClr val="273582"/>
                </a:solidFill>
              </a:rPr>
            </a:br>
            <a:r>
              <a:rPr lang="ar-LB" sz="4400" b="1" i="0" dirty="0">
                <a:solidFill>
                  <a:srgbClr val="273582"/>
                </a:solidFill>
                <a:effectLst/>
                <a:latin typeface="Tahoma" panose="020B0604030504040204" pitchFamily="34" charset="0"/>
              </a:rPr>
              <a:t>جيت طفل صغير</a:t>
            </a:r>
            <a:br>
              <a:rPr lang="ar-LB" sz="4400" b="1" dirty="0">
                <a:solidFill>
                  <a:srgbClr val="273582"/>
                </a:solidFill>
              </a:rPr>
            </a:br>
            <a:r>
              <a:rPr lang="ar-LB" sz="4400" b="1" i="0" dirty="0">
                <a:solidFill>
                  <a:srgbClr val="273582"/>
                </a:solidFill>
                <a:effectLst/>
                <a:latin typeface="Tahoma" panose="020B0604030504040204" pitchFamily="34" charset="0"/>
              </a:rPr>
              <a:t>لارضنا</a:t>
            </a:r>
            <a:br>
              <a:rPr lang="ar-LB" sz="4400" b="1" dirty="0">
                <a:solidFill>
                  <a:srgbClr val="273582"/>
                </a:solidFill>
              </a:rPr>
            </a:br>
            <a:r>
              <a:rPr lang="ar-LB" sz="4400" b="1" i="0" dirty="0">
                <a:solidFill>
                  <a:srgbClr val="273582"/>
                </a:solidFill>
                <a:effectLst/>
                <a:latin typeface="Tahoma" panose="020B0604030504040204" pitchFamily="34" charset="0"/>
              </a:rPr>
              <a:t>احضان بتشيلك</a:t>
            </a:r>
            <a:br>
              <a:rPr lang="ar-LB" sz="4400" b="1" dirty="0">
                <a:solidFill>
                  <a:srgbClr val="273582"/>
                </a:solidFill>
              </a:rPr>
            </a:br>
            <a:r>
              <a:rPr lang="ar-LB" sz="4400" b="1" i="0" dirty="0">
                <a:solidFill>
                  <a:srgbClr val="273582"/>
                </a:solidFill>
                <a:effectLst/>
                <a:latin typeface="Tahoma" panose="020B0604030504040204" pitchFamily="34" charset="0"/>
              </a:rPr>
              <a:t>وهدايا تجيلك</a:t>
            </a:r>
            <a:br>
              <a:rPr lang="ar-LB" sz="4400" b="1" dirty="0">
                <a:solidFill>
                  <a:srgbClr val="273582"/>
                </a:solidFill>
              </a:rPr>
            </a:br>
            <a:r>
              <a:rPr lang="ar-LB" sz="4400" b="1" i="0" dirty="0">
                <a:solidFill>
                  <a:srgbClr val="273582"/>
                </a:solidFill>
                <a:effectLst/>
                <a:latin typeface="Tahoma" panose="020B0604030504040204" pitchFamily="34" charset="0"/>
              </a:rPr>
              <a:t>زيينا</a:t>
            </a:r>
            <a:r>
              <a:rPr lang="en-US" sz="4400" i="0" dirty="0">
                <a:solidFill>
                  <a:srgbClr val="273582"/>
                </a:solidFill>
                <a:effectLst/>
                <a:latin typeface="Tahoma" panose="020B0604030504040204" pitchFamily="34" charset="0"/>
              </a:rPr>
              <a:t>(</a:t>
            </a:r>
            <a:r>
              <a:rPr lang="en-US" sz="4400" b="1" i="0" dirty="0">
                <a:solidFill>
                  <a:srgbClr val="273582"/>
                </a:solidFill>
                <a:effectLst/>
                <a:latin typeface="Arial" panose="020B0604020202020204" pitchFamily="34" charset="0"/>
                <a:cs typeface="Arial" panose="020B0604020202020204" pitchFamily="34" charset="0"/>
              </a:rPr>
              <a:t>٢</a:t>
            </a:r>
            <a:endParaRPr lang="ar-LB" sz="4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9419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326003"/>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لاكن يسوع من غير ولا خطيه</a:t>
            </a:r>
            <a:br>
              <a:rPr lang="ar-LB" sz="5400" b="1" dirty="0">
                <a:solidFill>
                  <a:srgbClr val="273582"/>
                </a:solidFill>
              </a:rPr>
            </a:br>
            <a:r>
              <a:rPr lang="ar-LB" sz="5400" b="1" i="0" dirty="0">
                <a:solidFill>
                  <a:srgbClr val="273582"/>
                </a:solidFill>
                <a:effectLst/>
                <a:latin typeface="Tahoma" panose="020B0604030504040204" pitchFamily="34" charset="0"/>
              </a:rPr>
              <a:t>عيشت معانا في دنيتنا ديَّ</a:t>
            </a:r>
            <a:br>
              <a:rPr lang="ar-LB" sz="5400" b="1" dirty="0">
                <a:solidFill>
                  <a:srgbClr val="273582"/>
                </a:solidFill>
              </a:rPr>
            </a:br>
            <a:r>
              <a:rPr lang="ar-LB" sz="5400" b="1" i="0" dirty="0">
                <a:solidFill>
                  <a:srgbClr val="273582"/>
                </a:solidFill>
                <a:effectLst/>
                <a:latin typeface="Tahoma" panose="020B0604030504040204" pitchFamily="34" charset="0"/>
              </a:rPr>
              <a:t>تعالي نضف قلبي و اسكن فيه</a:t>
            </a:r>
            <a:br>
              <a:rPr lang="ar-LB" sz="5400" b="1" dirty="0">
                <a:solidFill>
                  <a:srgbClr val="273582"/>
                </a:solidFill>
              </a:rPr>
            </a:br>
            <a:r>
              <a:rPr lang="ar-LB" sz="5400" b="1" i="0" dirty="0">
                <a:solidFill>
                  <a:srgbClr val="273582"/>
                </a:solidFill>
                <a:effectLst/>
                <a:latin typeface="Tahoma" panose="020B0604030504040204" pitchFamily="34" charset="0"/>
              </a:rPr>
              <a:t>ويكون ميلادك ياربي فيه</a:t>
            </a:r>
            <a:endParaRPr lang="ar-LB" sz="5000" b="1" i="0" dirty="0">
              <a:solidFill>
                <a:srgbClr val="273582"/>
              </a:solidFill>
              <a:effectLst/>
              <a:latin typeface="Tahoma" panose="020B0604030504040204" pitchFamily="34" charset="0"/>
            </a:endParaRPr>
          </a:p>
        </p:txBody>
      </p:sp>
      <p:sp>
        <p:nvSpPr>
          <p:cNvPr id="10" name="TextBox 9">
            <a:extLst>
              <a:ext uri="{FF2B5EF4-FFF2-40B4-BE49-F238E27FC236}">
                <a16:creationId xmlns:a16="http://schemas.microsoft.com/office/drawing/2014/main" id="{2B57F2B7-BFFB-4824-9D42-7EF02B56C203}"/>
              </a:ext>
            </a:extLst>
          </p:cNvPr>
          <p:cNvSpPr txBox="1"/>
          <p:nvPr/>
        </p:nvSpPr>
        <p:spPr>
          <a:xfrm>
            <a:off x="4713591" y="5349997"/>
            <a:ext cx="2945049" cy="923330"/>
          </a:xfrm>
          <a:prstGeom prst="rect">
            <a:avLst/>
          </a:prstGeom>
          <a:noFill/>
        </p:spPr>
        <p:txBody>
          <a:bodyPr wrap="square">
            <a:spAutoFit/>
          </a:bodyPr>
          <a:lstStyle/>
          <a:p>
            <a:pPr algn="ctr"/>
            <a:r>
              <a:rPr lang="ar-LB" sz="5400" b="1" i="0" dirty="0">
                <a:solidFill>
                  <a:srgbClr val="273582"/>
                </a:solidFill>
                <a:effectLst/>
                <a:latin typeface="Tahoma" panose="020B0604030504040204" pitchFamily="34" charset="0"/>
              </a:rPr>
              <a:t>حبك</a:t>
            </a:r>
            <a:endParaRPr lang="en-US" sz="5400" dirty="0"/>
          </a:p>
        </p:txBody>
      </p:sp>
    </p:spTree>
    <p:extLst>
      <p:ext uri="{BB962C8B-B14F-4D97-AF65-F5344CB8AC3E}">
        <p14:creationId xmlns:p14="http://schemas.microsoft.com/office/powerpoint/2010/main" val="64032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294200"/>
            <a:ext cx="9159203" cy="6060826"/>
          </a:xfrm>
          <a:prstGeom prst="rect">
            <a:avLst/>
          </a:prstGeom>
        </p:spPr>
        <p:txBody>
          <a:bodyPr wrap="square">
            <a:spAutoFit/>
          </a:bodyPr>
          <a:lstStyle/>
          <a:p>
            <a:pPr algn="ctr" rtl="1">
              <a:lnSpc>
                <a:spcPct val="150000"/>
              </a:lnSpc>
            </a:pPr>
            <a:r>
              <a:rPr lang="ar-LB" sz="4400" b="1" i="0" dirty="0">
                <a:solidFill>
                  <a:srgbClr val="273582"/>
                </a:solidFill>
                <a:effectLst/>
                <a:latin typeface="Tahoma" panose="020B0604030504040204" pitchFamily="34" charset="0"/>
              </a:rPr>
              <a:t>حبك بيحير</a:t>
            </a:r>
            <a:br>
              <a:rPr lang="ar-LB" sz="4400" b="1" dirty="0">
                <a:solidFill>
                  <a:srgbClr val="273582"/>
                </a:solidFill>
              </a:rPr>
            </a:br>
            <a:r>
              <a:rPr lang="ar-LB" sz="4400" b="1" i="0" dirty="0">
                <a:solidFill>
                  <a:srgbClr val="273582"/>
                </a:solidFill>
                <a:effectLst/>
                <a:latin typeface="Tahoma" panose="020B0604030504040204" pitchFamily="34" charset="0"/>
              </a:rPr>
              <a:t>جيت طفل صغير</a:t>
            </a:r>
            <a:br>
              <a:rPr lang="ar-LB" sz="4400" b="1" dirty="0">
                <a:solidFill>
                  <a:srgbClr val="273582"/>
                </a:solidFill>
              </a:rPr>
            </a:br>
            <a:r>
              <a:rPr lang="ar-LB" sz="4400" b="1" i="0" dirty="0">
                <a:solidFill>
                  <a:srgbClr val="273582"/>
                </a:solidFill>
                <a:effectLst/>
                <a:latin typeface="Tahoma" panose="020B0604030504040204" pitchFamily="34" charset="0"/>
              </a:rPr>
              <a:t>لارضنا</a:t>
            </a:r>
            <a:br>
              <a:rPr lang="ar-LB" sz="4400" b="1" dirty="0">
                <a:solidFill>
                  <a:srgbClr val="273582"/>
                </a:solidFill>
              </a:rPr>
            </a:br>
            <a:r>
              <a:rPr lang="ar-LB" sz="4400" b="1" i="0" dirty="0">
                <a:solidFill>
                  <a:srgbClr val="273582"/>
                </a:solidFill>
                <a:effectLst/>
                <a:latin typeface="Tahoma" panose="020B0604030504040204" pitchFamily="34" charset="0"/>
              </a:rPr>
              <a:t>احضان بتشيلك</a:t>
            </a:r>
            <a:br>
              <a:rPr lang="ar-LB" sz="4400" b="1" dirty="0">
                <a:solidFill>
                  <a:srgbClr val="273582"/>
                </a:solidFill>
              </a:rPr>
            </a:br>
            <a:r>
              <a:rPr lang="ar-LB" sz="4400" b="1" i="0" dirty="0">
                <a:solidFill>
                  <a:srgbClr val="273582"/>
                </a:solidFill>
                <a:effectLst/>
                <a:latin typeface="Tahoma" panose="020B0604030504040204" pitchFamily="34" charset="0"/>
              </a:rPr>
              <a:t>وهدايا تجيلك</a:t>
            </a:r>
            <a:br>
              <a:rPr lang="ar-LB" sz="4400" b="1" dirty="0">
                <a:solidFill>
                  <a:srgbClr val="273582"/>
                </a:solidFill>
              </a:rPr>
            </a:br>
            <a:r>
              <a:rPr lang="ar-LB" sz="4400" b="1" i="0" dirty="0">
                <a:solidFill>
                  <a:srgbClr val="273582"/>
                </a:solidFill>
                <a:effectLst/>
                <a:latin typeface="Tahoma" panose="020B0604030504040204" pitchFamily="34" charset="0"/>
              </a:rPr>
              <a:t>زيينا</a:t>
            </a:r>
          </a:p>
        </p:txBody>
      </p:sp>
    </p:spTree>
    <p:extLst>
      <p:ext uri="{BB962C8B-B14F-4D97-AF65-F5344CB8AC3E}">
        <p14:creationId xmlns:p14="http://schemas.microsoft.com/office/powerpoint/2010/main" val="1764634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570814"/>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لاكن يسوع من غير ولا خطيه</a:t>
            </a:r>
            <a:br>
              <a:rPr lang="ar-LB" sz="5400" b="1" dirty="0">
                <a:solidFill>
                  <a:srgbClr val="273582"/>
                </a:solidFill>
              </a:rPr>
            </a:br>
            <a:r>
              <a:rPr lang="ar-LB" sz="5400" b="1" i="0" dirty="0">
                <a:solidFill>
                  <a:srgbClr val="273582"/>
                </a:solidFill>
                <a:effectLst/>
                <a:latin typeface="Tahoma" panose="020B0604030504040204" pitchFamily="34" charset="0"/>
              </a:rPr>
              <a:t>عيشت معانا في دنيتنا ديَّ</a:t>
            </a:r>
            <a:br>
              <a:rPr lang="ar-LB" sz="5400" b="1" dirty="0">
                <a:solidFill>
                  <a:srgbClr val="273582"/>
                </a:solidFill>
              </a:rPr>
            </a:br>
            <a:r>
              <a:rPr lang="ar-LB" sz="5400" b="1" i="0" dirty="0">
                <a:solidFill>
                  <a:srgbClr val="273582"/>
                </a:solidFill>
                <a:effectLst/>
                <a:latin typeface="Tahoma" panose="020B0604030504040204" pitchFamily="34" charset="0"/>
              </a:rPr>
              <a:t>تعالي نضف قلبي و اسكن فيه</a:t>
            </a:r>
            <a:br>
              <a:rPr lang="ar-LB" sz="5400" b="1" dirty="0">
                <a:solidFill>
                  <a:srgbClr val="273582"/>
                </a:solidFill>
              </a:rPr>
            </a:br>
            <a:r>
              <a:rPr lang="ar-LB" sz="5400" b="1" i="0" dirty="0">
                <a:solidFill>
                  <a:srgbClr val="273582"/>
                </a:solidFill>
                <a:effectLst/>
                <a:latin typeface="Tahoma" panose="020B0604030504040204" pitchFamily="34" charset="0"/>
              </a:rPr>
              <a:t>ويكون ميلادك ياربي فيه</a:t>
            </a:r>
            <a:endParaRPr lang="ar-LB" sz="5000" b="1" i="0" dirty="0">
              <a:solidFill>
                <a:srgbClr val="273582"/>
              </a:solidFill>
              <a:effectLst/>
              <a:latin typeface="Tahoma" panose="020B0604030504040204" pitchFamily="34" charset="0"/>
            </a:endParaRPr>
          </a:p>
        </p:txBody>
      </p:sp>
      <p:sp>
        <p:nvSpPr>
          <p:cNvPr id="10" name="TextBox 9">
            <a:extLst>
              <a:ext uri="{FF2B5EF4-FFF2-40B4-BE49-F238E27FC236}">
                <a16:creationId xmlns:a16="http://schemas.microsoft.com/office/drawing/2014/main" id="{07EEA415-0C0A-417B-A5A2-3F24CC9315C2}"/>
              </a:ext>
            </a:extLst>
          </p:cNvPr>
          <p:cNvSpPr txBox="1"/>
          <p:nvPr/>
        </p:nvSpPr>
        <p:spPr>
          <a:xfrm>
            <a:off x="5076671" y="5495175"/>
            <a:ext cx="2283569" cy="923330"/>
          </a:xfrm>
          <a:prstGeom prst="rect">
            <a:avLst/>
          </a:prstGeom>
          <a:noFill/>
        </p:spPr>
        <p:txBody>
          <a:bodyPr wrap="square">
            <a:spAutoFit/>
          </a:bodyPr>
          <a:lstStyle/>
          <a:p>
            <a:pPr algn="ctr"/>
            <a:r>
              <a:rPr lang="ar-LB" sz="5400" b="1" i="0" dirty="0">
                <a:solidFill>
                  <a:srgbClr val="273582"/>
                </a:solidFill>
                <a:effectLst/>
                <a:latin typeface="Tahoma" panose="020B0604030504040204" pitchFamily="34" charset="0"/>
              </a:rPr>
              <a:t>حبك</a:t>
            </a:r>
            <a:endParaRPr lang="en-US" sz="5400" dirty="0"/>
          </a:p>
        </p:txBody>
      </p:sp>
    </p:spTree>
    <p:extLst>
      <p:ext uri="{BB962C8B-B14F-4D97-AF65-F5344CB8AC3E}">
        <p14:creationId xmlns:p14="http://schemas.microsoft.com/office/powerpoint/2010/main" val="31070243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600830" y="1589878"/>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7590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24997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91086"/>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وسيلة الإيضاح</a:t>
            </a:r>
          </a:p>
        </p:txBody>
      </p:sp>
      <p:pic>
        <p:nvPicPr>
          <p:cNvPr id="4" name="Picture 3" descr="A picture containing calendar&#10;&#10;Description automatically generated">
            <a:extLst>
              <a:ext uri="{FF2B5EF4-FFF2-40B4-BE49-F238E27FC236}">
                <a16:creationId xmlns:a16="http://schemas.microsoft.com/office/drawing/2014/main" id="{1AB576BD-24EC-4B9A-86CF-DEC9D0456FC8}"/>
              </a:ext>
            </a:extLst>
          </p:cNvPr>
          <p:cNvPicPr>
            <a:picLocks noChangeAspect="1"/>
          </p:cNvPicPr>
          <p:nvPr/>
        </p:nvPicPr>
        <p:blipFill>
          <a:blip r:embed="rId4"/>
          <a:stretch>
            <a:fillRect/>
          </a:stretch>
        </p:blipFill>
        <p:spPr>
          <a:xfrm>
            <a:off x="6129942" y="3759744"/>
            <a:ext cx="2687945" cy="1770684"/>
          </a:xfrm>
          <a:prstGeom prst="rect">
            <a:avLst/>
          </a:prstGeom>
        </p:spPr>
      </p:pic>
      <p:pic>
        <p:nvPicPr>
          <p:cNvPr id="5" name="Picture 4">
            <a:extLst>
              <a:ext uri="{FF2B5EF4-FFF2-40B4-BE49-F238E27FC236}">
                <a16:creationId xmlns:a16="http://schemas.microsoft.com/office/drawing/2014/main" id="{F0ED1733-12D0-3A0A-ADDD-6CC3D54682F5}"/>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0640AB9-F95A-7807-444C-C96A250D1957}"/>
              </a:ext>
            </a:extLst>
          </p:cNvPr>
          <p:cNvPicPr>
            <a:picLocks noChangeAspect="1"/>
          </p:cNvPicPr>
          <p:nvPr/>
        </p:nvPicPr>
        <p:blipFill>
          <a:blip r:embed="rId3"/>
          <a:stretch>
            <a:fillRect/>
          </a:stretch>
        </p:blipFill>
        <p:spPr>
          <a:xfrm>
            <a:off x="8511433" y="0"/>
            <a:ext cx="3680567" cy="2716258"/>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176497" y="192779"/>
            <a:ext cx="5636479"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000" dirty="0">
                <a:solidFill>
                  <a:srgbClr val="7030A0"/>
                </a:solidFill>
              </a:rPr>
              <a:t>المجوس والطفل يسوع</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60509"/>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5669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EF955FB0-0428-450E-A0DE-A78EAC5A96ED}"/>
              </a:ext>
            </a:extLst>
          </p:cNvPr>
          <p:cNvPicPr>
            <a:picLocks noChangeAspect="1"/>
          </p:cNvPicPr>
          <p:nvPr/>
        </p:nvPicPr>
        <p:blipFill>
          <a:blip r:embed="rId4"/>
          <a:stretch>
            <a:fillRect/>
          </a:stretch>
        </p:blipFill>
        <p:spPr>
          <a:xfrm>
            <a:off x="3792506" y="2144201"/>
            <a:ext cx="4404462" cy="4518370"/>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book, yellow&#10;&#10;Description automatically generated">
            <a:extLst>
              <a:ext uri="{FF2B5EF4-FFF2-40B4-BE49-F238E27FC236}">
                <a16:creationId xmlns:a16="http://schemas.microsoft.com/office/drawing/2014/main" id="{79B3B8F3-EF79-41E5-BCCA-8D1060BDEF8C}"/>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book&#10;&#10;Description automatically generated">
            <a:extLst>
              <a:ext uri="{FF2B5EF4-FFF2-40B4-BE49-F238E27FC236}">
                <a16:creationId xmlns:a16="http://schemas.microsoft.com/office/drawing/2014/main" id="{25AC78BF-DE7A-443D-ADED-A33AB5FDD0DA}"/>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22CAE62C-BA15-4C3D-9F4F-79E5B8856ED2}"/>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884469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936014" y="789622"/>
            <a:ext cx="9453718" cy="46012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4800" b="1" i="0" dirty="0">
                <a:solidFill>
                  <a:srgbClr val="7030A0"/>
                </a:solidFill>
                <a:effectLst/>
                <a:latin typeface="Helvetica Neue"/>
              </a:rPr>
              <a:t>لأَنَّهُ يُولَدُ لَنَا وَلَدٌ وَنُعْطَى ابْنًا، وَتَكُونُ الرِّيَاسَةُ عَلَى كَتِفِهِ، وَيُدْعَى اسْمُهُ عَجِيبًا، مُشِيرًا، إِلهًا قَدِيرًا، أَبًا أَبَدِيًّا، رَئِيسَ السَّلاَمِ.</a:t>
            </a:r>
            <a:endParaRPr lang="en-US" sz="4800" b="1" i="0" dirty="0">
              <a:solidFill>
                <a:srgbClr val="7030A0"/>
              </a:solidFill>
              <a:effectLst/>
              <a:latin typeface="Helvetica Neue"/>
            </a:endParaRPr>
          </a:p>
          <a:p>
            <a:pPr algn="ctr">
              <a:spcAft>
                <a:spcPts val="600"/>
              </a:spcAft>
            </a:pPr>
            <a:r>
              <a:rPr lang="ar-LB" sz="4800" b="0" i="0" dirty="0">
                <a:solidFill>
                  <a:srgbClr val="7030A0"/>
                </a:solidFill>
                <a:effectLst/>
                <a:latin typeface="Arial" panose="020B0604020202020204" pitchFamily="34" charset="0"/>
              </a:rPr>
              <a:t>إشعياء ٩ : ٦ </a:t>
            </a:r>
            <a:endParaRPr lang="en-US" sz="48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64038F77-4C43-8B4B-3895-C731E9795FE5}"/>
              </a:ext>
            </a:extLst>
          </p:cNvPr>
          <p:cNvPicPr>
            <a:picLocks noChangeAspect="1"/>
          </p:cNvPicPr>
          <p:nvPr/>
        </p:nvPicPr>
        <p:blipFill>
          <a:blip r:embed="rId4"/>
          <a:stretch>
            <a:fillRect/>
          </a:stretch>
        </p:blipFill>
        <p:spPr>
          <a:xfrm>
            <a:off x="9245879" y="0"/>
            <a:ext cx="2946121" cy="2174237"/>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vector graphics&#10;&#10;Description automatically generated">
            <a:extLst>
              <a:ext uri="{FF2B5EF4-FFF2-40B4-BE49-F238E27FC236}">
                <a16:creationId xmlns:a16="http://schemas.microsoft.com/office/drawing/2014/main" id="{FC42CAD5-2308-4D12-9A5A-40BDBBF90EC7}"/>
              </a:ext>
            </a:extLst>
          </p:cNvPr>
          <p:cNvPicPr>
            <a:picLocks noChangeAspect="1"/>
          </p:cNvPicPr>
          <p:nvPr/>
        </p:nvPicPr>
        <p:blipFill>
          <a:blip r:embed="rId3"/>
          <a:stretch>
            <a:fillRect/>
          </a:stretch>
        </p:blipFill>
        <p:spPr>
          <a:xfrm>
            <a:off x="1779101" y="2424981"/>
            <a:ext cx="5252355" cy="3575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779101" y="620939"/>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7030A0"/>
                </a:solidFill>
                <a:latin typeface="Tahoma" panose="020B0604030504040204" pitchFamily="34" charset="0"/>
                <a:ea typeface="Tahoma" panose="020B0604030504040204" pitchFamily="34" charset="0"/>
              </a:rPr>
              <a:t>لعبة </a:t>
            </a:r>
            <a:r>
              <a:rPr lang="ar-LB" sz="8800" b="1" dirty="0">
                <a:solidFill>
                  <a:srgbClr val="7030A0"/>
                </a:solidFill>
              </a:rPr>
              <a:t>العد التنازلي</a:t>
            </a:r>
            <a:endParaRPr lang="ar-SA" sz="8800" b="1" dirty="0">
              <a:ln/>
              <a:solidFill>
                <a:srgbClr val="7030A0"/>
              </a:solidFill>
              <a:latin typeface="Tahoma" panose="020B0604030504040204" pitchFamily="34" charset="0"/>
              <a:ea typeface="Tahoma" panose="020B0604030504040204" pitchFamily="34" charset="0"/>
            </a:endParaRPr>
          </a:p>
        </p:txBody>
      </p:sp>
      <p:pic>
        <p:nvPicPr>
          <p:cNvPr id="3" name="Picture 2" descr="A picture containing toy, doll&#10;&#10;Description automatically generated">
            <a:extLst>
              <a:ext uri="{FF2B5EF4-FFF2-40B4-BE49-F238E27FC236}">
                <a16:creationId xmlns:a16="http://schemas.microsoft.com/office/drawing/2014/main" id="{071682B5-26F9-4DC4-8F9A-C74C0FC3373C}"/>
              </a:ext>
            </a:extLst>
          </p:cNvPr>
          <p:cNvPicPr>
            <a:picLocks noChangeAspect="1"/>
          </p:cNvPicPr>
          <p:nvPr/>
        </p:nvPicPr>
        <p:blipFill>
          <a:blip r:embed="rId4"/>
          <a:stretch>
            <a:fillRect/>
          </a:stretch>
        </p:blipFill>
        <p:spPr>
          <a:xfrm>
            <a:off x="6332746" y="2592125"/>
            <a:ext cx="2471577" cy="3839344"/>
          </a:xfrm>
          <a:prstGeom prst="rect">
            <a:avLst/>
          </a:prstGeom>
        </p:spPr>
      </p:pic>
      <p:pic>
        <p:nvPicPr>
          <p:cNvPr id="2" name="Picture 1">
            <a:extLst>
              <a:ext uri="{FF2B5EF4-FFF2-40B4-BE49-F238E27FC236}">
                <a16:creationId xmlns:a16="http://schemas.microsoft.com/office/drawing/2014/main" id="{FCEB465F-9A36-3D02-22E2-30D58BCBFDEF}"/>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309929787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CC7B2C-531F-DC48-8524-22C93889C0C7}"/>
              </a:ext>
            </a:extLst>
          </p:cNvPr>
          <p:cNvPicPr>
            <a:picLocks noChangeAspect="1"/>
          </p:cNvPicPr>
          <p:nvPr/>
        </p:nvPicPr>
        <p:blipFill>
          <a:blip r:embed="rId3"/>
          <a:stretch>
            <a:fillRect/>
          </a:stretch>
        </p:blipFill>
        <p:spPr>
          <a:xfrm>
            <a:off x="1450659" y="1083599"/>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206755" y="477151"/>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3C455972-F429-E7DF-EBF0-AFBD1B15EF44}"/>
              </a:ext>
            </a:extLst>
          </p:cNvPr>
          <p:cNvPicPr>
            <a:picLocks noChangeAspect="1"/>
          </p:cNvPicPr>
          <p:nvPr/>
        </p:nvPicPr>
        <p:blipFill>
          <a:blip r:embed="rId4"/>
          <a:stretch>
            <a:fillRect/>
          </a:stretch>
        </p:blipFill>
        <p:spPr>
          <a:xfrm>
            <a:off x="8656329" y="0"/>
            <a:ext cx="3535671" cy="2609325"/>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2525172" y="533699"/>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أشغال يدويّة</a:t>
            </a:r>
          </a:p>
        </p:txBody>
      </p:sp>
      <p:pic>
        <p:nvPicPr>
          <p:cNvPr id="3" name="Picture 2" descr="A picture containing text, clipart&#10;&#10;Description automatically generated">
            <a:extLst>
              <a:ext uri="{FF2B5EF4-FFF2-40B4-BE49-F238E27FC236}">
                <a16:creationId xmlns:a16="http://schemas.microsoft.com/office/drawing/2014/main" id="{B7FC6787-D268-41FB-8544-0109BA624549}"/>
              </a:ext>
            </a:extLst>
          </p:cNvPr>
          <p:cNvPicPr>
            <a:picLocks noChangeAspect="1"/>
          </p:cNvPicPr>
          <p:nvPr/>
        </p:nvPicPr>
        <p:blipFill>
          <a:blip r:embed="rId3"/>
          <a:stretch>
            <a:fillRect/>
          </a:stretch>
        </p:blipFill>
        <p:spPr>
          <a:xfrm>
            <a:off x="3809819" y="2138637"/>
            <a:ext cx="4126880" cy="3806903"/>
          </a:xfrm>
          <a:prstGeom prst="rect">
            <a:avLst/>
          </a:prstGeom>
        </p:spPr>
      </p:pic>
      <p:pic>
        <p:nvPicPr>
          <p:cNvPr id="21" name="Picture 20" descr="Logo&#10;&#10;Description automatically generated">
            <a:extLst>
              <a:ext uri="{FF2B5EF4-FFF2-40B4-BE49-F238E27FC236}">
                <a16:creationId xmlns:a16="http://schemas.microsoft.com/office/drawing/2014/main" id="{8991696B-FBC1-4750-8834-8ACD4CD96FCD}"/>
              </a:ext>
            </a:extLst>
          </p:cNvPr>
          <p:cNvPicPr>
            <a:picLocks noChangeAspect="1"/>
          </p:cNvPicPr>
          <p:nvPr/>
        </p:nvPicPr>
        <p:blipFill>
          <a:blip r:embed="rId4"/>
          <a:stretch>
            <a:fillRect/>
          </a:stretch>
        </p:blipFill>
        <p:spPr>
          <a:xfrm>
            <a:off x="1417814" y="2080736"/>
            <a:ext cx="2056946" cy="1348264"/>
          </a:xfrm>
          <a:prstGeom prst="rect">
            <a:avLst/>
          </a:prstGeom>
        </p:spPr>
      </p:pic>
      <p:pic>
        <p:nvPicPr>
          <p:cNvPr id="25" name="Picture 24" descr="A pair of scissors cutting a piece of paper&#10;&#10;Description automatically generated with low confidence">
            <a:extLst>
              <a:ext uri="{FF2B5EF4-FFF2-40B4-BE49-F238E27FC236}">
                <a16:creationId xmlns:a16="http://schemas.microsoft.com/office/drawing/2014/main" id="{DB39E78B-3498-47A5-ACCD-A6A62146C28D}"/>
              </a:ext>
            </a:extLst>
          </p:cNvPr>
          <p:cNvPicPr>
            <a:picLocks noChangeAspect="1"/>
          </p:cNvPicPr>
          <p:nvPr/>
        </p:nvPicPr>
        <p:blipFill>
          <a:blip r:embed="rId5"/>
          <a:stretch>
            <a:fillRect/>
          </a:stretch>
        </p:blipFill>
        <p:spPr>
          <a:xfrm rot="19465142" flipH="1">
            <a:off x="8717641" y="3394398"/>
            <a:ext cx="1895372" cy="1266458"/>
          </a:xfrm>
          <a:prstGeom prst="rect">
            <a:avLst/>
          </a:prstGeom>
        </p:spPr>
      </p:pic>
      <p:pic>
        <p:nvPicPr>
          <p:cNvPr id="26" name="Picture 25" descr="A picture containing writing implement, pencil, stationary, crayon&#10;&#10;Description automatically generated">
            <a:extLst>
              <a:ext uri="{FF2B5EF4-FFF2-40B4-BE49-F238E27FC236}">
                <a16:creationId xmlns:a16="http://schemas.microsoft.com/office/drawing/2014/main" id="{4165AFF4-50BA-4AD3-9654-C8BB54A21809}"/>
              </a:ext>
            </a:extLst>
          </p:cNvPr>
          <p:cNvPicPr>
            <a:picLocks noChangeAspect="1"/>
          </p:cNvPicPr>
          <p:nvPr/>
        </p:nvPicPr>
        <p:blipFill>
          <a:blip r:embed="rId6"/>
          <a:stretch>
            <a:fillRect/>
          </a:stretch>
        </p:blipFill>
        <p:spPr>
          <a:xfrm>
            <a:off x="1101760" y="4446948"/>
            <a:ext cx="2067476" cy="1992400"/>
          </a:xfrm>
          <a:prstGeom prst="rect">
            <a:avLst/>
          </a:prstGeom>
        </p:spPr>
      </p:pic>
      <p:pic>
        <p:nvPicPr>
          <p:cNvPr id="2" name="Picture 1">
            <a:extLst>
              <a:ext uri="{FF2B5EF4-FFF2-40B4-BE49-F238E27FC236}">
                <a16:creationId xmlns:a16="http://schemas.microsoft.com/office/drawing/2014/main" id="{D7D8148F-9BDD-99CE-F9D3-4C2BDF2F2064}"/>
              </a:ext>
            </a:extLst>
          </p:cNvPr>
          <p:cNvPicPr>
            <a:picLocks noChangeAspect="1"/>
          </p:cNvPicPr>
          <p:nvPr/>
        </p:nvPicPr>
        <p:blipFill>
          <a:blip r:embed="rId7"/>
          <a:stretch>
            <a:fillRect/>
          </a:stretch>
        </p:blipFill>
        <p:spPr>
          <a:xfrm>
            <a:off x="8511433" y="0"/>
            <a:ext cx="3680567" cy="2716258"/>
          </a:xfrm>
          <a:prstGeom prst="rect">
            <a:avLst/>
          </a:prstGeom>
        </p:spPr>
      </p:pic>
    </p:spTree>
    <p:extLst>
      <p:ext uri="{BB962C8B-B14F-4D97-AF65-F5344CB8AC3E}">
        <p14:creationId xmlns:p14="http://schemas.microsoft.com/office/powerpoint/2010/main" val="31439522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D72D0C-750F-DD8D-BC6E-A2DA6150D16C}"/>
              </a:ext>
            </a:extLst>
          </p:cNvPr>
          <p:cNvSpPr/>
          <p:nvPr/>
        </p:nvSpPr>
        <p:spPr>
          <a:xfrm>
            <a:off x="21649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4" name="Rectangle 3">
            <a:extLst>
              <a:ext uri="{FF2B5EF4-FFF2-40B4-BE49-F238E27FC236}">
                <a16:creationId xmlns:a16="http://schemas.microsoft.com/office/drawing/2014/main" id="{43BCF0C4-2774-634D-CAE5-DFFA69A6C751}"/>
              </a:ext>
            </a:extLst>
          </p:cNvPr>
          <p:cNvSpPr/>
          <p:nvPr/>
        </p:nvSpPr>
        <p:spPr>
          <a:xfrm>
            <a:off x="12835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5" name="Straight Connector 4">
            <a:extLst>
              <a:ext uri="{FF2B5EF4-FFF2-40B4-BE49-F238E27FC236}">
                <a16:creationId xmlns:a16="http://schemas.microsoft.com/office/drawing/2014/main" id="{9105455D-5C39-0D0E-B336-47BA27FB0772}"/>
              </a:ext>
            </a:extLst>
          </p:cNvPr>
          <p:cNvCxnSpPr/>
          <p:nvPr/>
        </p:nvCxnSpPr>
        <p:spPr>
          <a:xfrm flipH="1">
            <a:off x="3389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9F87154-2777-4E06-2FE4-00A7E032B94E}"/>
              </a:ext>
            </a:extLst>
          </p:cNvPr>
          <p:cNvCxnSpPr>
            <a:cxnSpLocks/>
          </p:cNvCxnSpPr>
          <p:nvPr/>
        </p:nvCxnSpPr>
        <p:spPr>
          <a:xfrm flipH="1">
            <a:off x="3389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A839E1B-B02D-E42E-AD9C-3F2091366202}"/>
              </a:ext>
            </a:extLst>
          </p:cNvPr>
          <p:cNvCxnSpPr>
            <a:cxnSpLocks/>
          </p:cNvCxnSpPr>
          <p:nvPr/>
        </p:nvCxnSpPr>
        <p:spPr>
          <a:xfrm>
            <a:off x="3429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0FF10A7-071A-A86D-D28C-46E541BCE6E5}"/>
              </a:ext>
            </a:extLst>
          </p:cNvPr>
          <p:cNvCxnSpPr>
            <a:cxnSpLocks/>
          </p:cNvCxnSpPr>
          <p:nvPr/>
        </p:nvCxnSpPr>
        <p:spPr>
          <a:xfrm flipH="1" flipV="1">
            <a:off x="3389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352658C-AEEF-638A-305A-4390EFD4FF2B}"/>
              </a:ext>
            </a:extLst>
          </p:cNvPr>
          <p:cNvCxnSpPr>
            <a:cxnSpLocks/>
          </p:cNvCxnSpPr>
          <p:nvPr/>
        </p:nvCxnSpPr>
        <p:spPr>
          <a:xfrm flipH="1">
            <a:off x="51805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9706641-A15C-0187-3A4C-6EBE41AE047B}"/>
              </a:ext>
            </a:extLst>
          </p:cNvPr>
          <p:cNvCxnSpPr>
            <a:cxnSpLocks/>
          </p:cNvCxnSpPr>
          <p:nvPr/>
        </p:nvCxnSpPr>
        <p:spPr>
          <a:xfrm>
            <a:off x="117967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C79BDEED-4B5C-A85E-51F0-FD01DFB62055}"/>
              </a:ext>
            </a:extLst>
          </p:cNvPr>
          <p:cNvPicPr>
            <a:picLocks noChangeAspect="1"/>
          </p:cNvPicPr>
          <p:nvPr/>
        </p:nvPicPr>
        <p:blipFill rotWithShape="1">
          <a:blip r:embed="rId2">
            <a:extLst>
              <a:ext uri="{28A0092B-C50C-407E-A947-70E740481C1C}">
                <a14:useLocalDpi xmlns:a14="http://schemas.microsoft.com/office/drawing/2010/main"/>
              </a:ext>
            </a:extLst>
          </a:blip>
          <a:srcRect l="20364" t="27388" r="24280" b="30630"/>
          <a:stretch/>
        </p:blipFill>
        <p:spPr>
          <a:xfrm>
            <a:off x="64011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07714" y="1064268"/>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dirty="0">
                <a:solidFill>
                  <a:srgbClr val="7030A0"/>
                </a:solidFill>
              </a:rPr>
              <a:t>إجا عيد الميالد</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اجا عيد الميلاد">
            <a:hlinkClick r:id="" action="ppaction://media"/>
            <a:extLst>
              <a:ext uri="{FF2B5EF4-FFF2-40B4-BE49-F238E27FC236}">
                <a16:creationId xmlns:a16="http://schemas.microsoft.com/office/drawing/2014/main" id="{DC7D0C68-794D-4ED7-91D8-A040A1B7729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34135" y="708446"/>
            <a:ext cx="609600" cy="609600"/>
          </a:xfrm>
          <a:prstGeom prst="rect">
            <a:avLst/>
          </a:prstGeom>
        </p:spPr>
      </p:pic>
    </p:spTree>
    <p:extLst>
      <p:ext uri="{BB962C8B-B14F-4D97-AF65-F5344CB8AC3E}">
        <p14:creationId xmlns:p14="http://schemas.microsoft.com/office/powerpoint/2010/main" val="2507900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458629"/>
            <a:ext cx="9159203" cy="5542351"/>
          </a:xfrm>
          <a:prstGeom prst="rect">
            <a:avLst/>
          </a:prstGeom>
        </p:spPr>
        <p:txBody>
          <a:bodyPr wrap="square">
            <a:spAutoFit/>
          </a:bodyPr>
          <a:lstStyle/>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إجا عيد الميلاد رح تفرج كل البلاد</a:t>
            </a:r>
            <a:endParaRPr lang="en-US" sz="6000" b="1" dirty="0">
              <a:solidFill>
                <a:srgbClr val="273582"/>
              </a:solidFill>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يسوع من السما إيجا لكل الولاد </a:t>
            </a:r>
            <a:endParaRPr lang="en-US" sz="6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نحنا مبسوطين ودايما فرحانين</a:t>
            </a:r>
            <a:endParaRPr lang="en-US" sz="6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منعيد عيدك يا يسوع وحبك متذكرين</a:t>
            </a:r>
            <a:endParaRPr lang="en-US" sz="6000" b="1" dirty="0">
              <a:solidFill>
                <a:srgbClr val="273582"/>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925624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83070" y="37360"/>
            <a:ext cx="10389139" cy="6086025"/>
          </a:xfrm>
          <a:prstGeom prst="rect">
            <a:avLst/>
          </a:prstGeom>
        </p:spPr>
        <p:txBody>
          <a:bodyPr wrap="square">
            <a:spAutoFit/>
          </a:bodyPr>
          <a:lstStyle/>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ويمسح كل الدموع</a:t>
            </a:r>
          </a:p>
          <a:p>
            <a:pPr algn="ctr" rtl="1">
              <a:lnSpc>
                <a:spcPct val="200000"/>
              </a:lnSpc>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endParaRPr lang="en-US" sz="5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الزعل صار ممنوع</a:t>
            </a:r>
          </a:p>
        </p:txBody>
      </p:sp>
    </p:spTree>
    <p:extLst>
      <p:ext uri="{BB962C8B-B14F-4D97-AF65-F5344CB8AC3E}">
        <p14:creationId xmlns:p14="http://schemas.microsoft.com/office/powerpoint/2010/main" val="1138307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682366"/>
            <a:ext cx="10913701" cy="5001306"/>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أنا بهيدا العيد قلبي صار جديد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رح خبر كل الناس هالخبر السعيد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إجا يسوع عالارض من زمان بعيد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حتى يخلصك (اسم الولد) وتصير إنسان جديد</a:t>
            </a:r>
          </a:p>
        </p:txBody>
      </p:sp>
    </p:spTree>
    <p:extLst>
      <p:ext uri="{BB962C8B-B14F-4D97-AF65-F5344CB8AC3E}">
        <p14:creationId xmlns:p14="http://schemas.microsoft.com/office/powerpoint/2010/main" val="25514809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83070" y="37360"/>
            <a:ext cx="10389139" cy="6086025"/>
          </a:xfrm>
          <a:prstGeom prst="rect">
            <a:avLst/>
          </a:prstGeom>
        </p:spPr>
        <p:txBody>
          <a:bodyPr wrap="square">
            <a:spAutoFit/>
          </a:bodyPr>
          <a:lstStyle/>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ويمسح كل الدموع</a:t>
            </a:r>
          </a:p>
          <a:p>
            <a:pPr algn="ctr" rtl="1">
              <a:lnSpc>
                <a:spcPct val="200000"/>
              </a:lnSpc>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endParaRPr lang="en-US" sz="5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الزعل صار ممنوع</a:t>
            </a:r>
          </a:p>
        </p:txBody>
      </p:sp>
    </p:spTree>
    <p:extLst>
      <p:ext uri="{BB962C8B-B14F-4D97-AF65-F5344CB8AC3E}">
        <p14:creationId xmlns:p14="http://schemas.microsoft.com/office/powerpoint/2010/main" val="2176869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682366"/>
            <a:ext cx="10913701" cy="5001306"/>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انا بهيدا العيد رح اعمل شيء جديد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رح عيش </a:t>
            </a:r>
            <a:r>
              <a:rPr lang="ar-LB" sz="5400" b="1" dirty="0">
                <a:solidFill>
                  <a:srgbClr val="273582"/>
                </a:solidFill>
                <a:latin typeface="Times New Roman" panose="02020603050405020304" pitchFamily="18" charset="0"/>
                <a:ea typeface="Times New Roman" panose="02020603050405020304" pitchFamily="18" charset="0"/>
              </a:rPr>
              <a:t>متل </a:t>
            </a:r>
            <a:r>
              <a:rPr lang="ar-SA" sz="5400" b="1" dirty="0">
                <a:solidFill>
                  <a:srgbClr val="273582"/>
                </a:solidFill>
                <a:effectLst/>
                <a:latin typeface="Times New Roman" panose="02020603050405020304" pitchFamily="18" charset="0"/>
                <a:ea typeface="Times New Roman" panose="02020603050405020304" pitchFamily="18" charset="0"/>
              </a:rPr>
              <a:t>يسوع وغني هالنشيد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إيجا يسوع عالارض من زمان بعيد</a:t>
            </a:r>
            <a:endParaRPr lang="ar-LB" sz="54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 حتى يشيل كل الحزن ويخلي الفرحة تزيد</a:t>
            </a:r>
          </a:p>
        </p:txBody>
      </p:sp>
    </p:spTree>
    <p:extLst>
      <p:ext uri="{BB962C8B-B14F-4D97-AF65-F5344CB8AC3E}">
        <p14:creationId xmlns:p14="http://schemas.microsoft.com/office/powerpoint/2010/main" val="2276409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TotalTime>
  <Words>1910</Words>
  <Application>Microsoft Macintosh PowerPoint</Application>
  <PresentationFormat>Widescreen</PresentationFormat>
  <Paragraphs>231</Paragraphs>
  <Slides>32</Slides>
  <Notes>15</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Calibri</vt:lpstr>
      <vt:lpstr>Calibri Light</vt:lpstr>
      <vt:lpstr>Helvetica Neue</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288</cp:revision>
  <dcterms:created xsi:type="dcterms:W3CDTF">2020-02-20T11:27:55Z</dcterms:created>
  <dcterms:modified xsi:type="dcterms:W3CDTF">2022-07-19T09:53:37Z</dcterms:modified>
</cp:coreProperties>
</file>